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455" r:id="rId3"/>
    <p:sldId id="495" r:id="rId4"/>
    <p:sldId id="496" r:id="rId5"/>
    <p:sldId id="497" r:id="rId6"/>
    <p:sldId id="456" r:id="rId7"/>
    <p:sldId id="297" r:id="rId8"/>
    <p:sldId id="282" r:id="rId9"/>
    <p:sldId id="257" r:id="rId10"/>
    <p:sldId id="327" r:id="rId11"/>
    <p:sldId id="301" r:id="rId12"/>
    <p:sldId id="300" r:id="rId13"/>
    <p:sldId id="340" r:id="rId14"/>
    <p:sldId id="303" r:id="rId15"/>
    <p:sldId id="320" r:id="rId16"/>
    <p:sldId id="396" r:id="rId17"/>
    <p:sldId id="397" r:id="rId18"/>
    <p:sldId id="321" r:id="rId19"/>
    <p:sldId id="451" r:id="rId20"/>
    <p:sldId id="453" r:id="rId21"/>
    <p:sldId id="452" r:id="rId22"/>
    <p:sldId id="328" r:id="rId23"/>
    <p:sldId id="398" r:id="rId24"/>
    <p:sldId id="399" r:id="rId25"/>
    <p:sldId id="322" r:id="rId26"/>
    <p:sldId id="400" r:id="rId27"/>
    <p:sldId id="401" r:id="rId28"/>
    <p:sldId id="323" r:id="rId29"/>
    <p:sldId id="402" r:id="rId30"/>
    <p:sldId id="403" r:id="rId31"/>
    <p:sldId id="324" r:id="rId32"/>
    <p:sldId id="343" r:id="rId33"/>
    <p:sldId id="345" r:id="rId34"/>
    <p:sldId id="346" r:id="rId35"/>
    <p:sldId id="347" r:id="rId36"/>
    <p:sldId id="348" r:id="rId37"/>
    <p:sldId id="394" r:id="rId38"/>
    <p:sldId id="395" r:id="rId39"/>
    <p:sldId id="404" r:id="rId40"/>
    <p:sldId id="405" r:id="rId41"/>
    <p:sldId id="406" r:id="rId42"/>
    <p:sldId id="407" r:id="rId43"/>
    <p:sldId id="408" r:id="rId44"/>
    <p:sldId id="409" r:id="rId45"/>
    <p:sldId id="319" r:id="rId46"/>
    <p:sldId id="349" r:id="rId47"/>
    <p:sldId id="304" r:id="rId48"/>
    <p:sldId id="305" r:id="rId49"/>
    <p:sldId id="306" r:id="rId50"/>
    <p:sldId id="307" r:id="rId51"/>
    <p:sldId id="326" r:id="rId52"/>
    <p:sldId id="308" r:id="rId53"/>
    <p:sldId id="309" r:id="rId54"/>
    <p:sldId id="310" r:id="rId55"/>
    <p:sldId id="311" r:id="rId56"/>
    <p:sldId id="312" r:id="rId57"/>
    <p:sldId id="313" r:id="rId58"/>
    <p:sldId id="314" r:id="rId59"/>
    <p:sldId id="350" r:id="rId60"/>
    <p:sldId id="351" r:id="rId61"/>
    <p:sldId id="352" r:id="rId62"/>
    <p:sldId id="280" r:id="rId63"/>
    <p:sldId id="410" r:id="rId64"/>
    <p:sldId id="411" r:id="rId65"/>
    <p:sldId id="271" r:id="rId66"/>
    <p:sldId id="274" r:id="rId67"/>
    <p:sldId id="275" r:id="rId68"/>
    <p:sldId id="276" r:id="rId69"/>
    <p:sldId id="412" r:id="rId70"/>
    <p:sldId id="277" r:id="rId71"/>
    <p:sldId id="353" r:id="rId72"/>
    <p:sldId id="278" r:id="rId73"/>
    <p:sldId id="279" r:id="rId74"/>
    <p:sldId id="354" r:id="rId75"/>
    <p:sldId id="454" r:id="rId76"/>
    <p:sldId id="272" r:id="rId77"/>
    <p:sldId id="380" r:id="rId78"/>
    <p:sldId id="381" r:id="rId79"/>
    <p:sldId id="379" r:id="rId80"/>
    <p:sldId id="355" r:id="rId81"/>
    <p:sldId id="285" r:id="rId82"/>
    <p:sldId id="357" r:id="rId83"/>
    <p:sldId id="287" r:id="rId84"/>
    <p:sldId id="356" r:id="rId85"/>
    <p:sldId id="358" r:id="rId86"/>
    <p:sldId id="359" r:id="rId87"/>
    <p:sldId id="360" r:id="rId88"/>
    <p:sldId id="293" r:id="rId89"/>
    <p:sldId id="294" r:id="rId90"/>
    <p:sldId id="295" r:id="rId91"/>
    <p:sldId id="383" r:id="rId92"/>
    <p:sldId id="385" r:id="rId93"/>
    <p:sldId id="362" r:id="rId94"/>
    <p:sldId id="363" r:id="rId95"/>
    <p:sldId id="388" r:id="rId96"/>
    <p:sldId id="288" r:id="rId97"/>
    <p:sldId id="368" r:id="rId98"/>
    <p:sldId id="369" r:id="rId99"/>
    <p:sldId id="367" r:id="rId100"/>
    <p:sldId id="370" r:id="rId101"/>
    <p:sldId id="377" r:id="rId102"/>
    <p:sldId id="372" r:id="rId103"/>
    <p:sldId id="373" r:id="rId104"/>
    <p:sldId id="439" r:id="rId105"/>
    <p:sldId id="440" r:id="rId106"/>
    <p:sldId id="500" r:id="rId107"/>
    <p:sldId id="471" r:id="rId108"/>
    <p:sldId id="473" r:id="rId109"/>
    <p:sldId id="474" r:id="rId110"/>
    <p:sldId id="475" r:id="rId111"/>
    <p:sldId id="444" r:id="rId112"/>
    <p:sldId id="445" r:id="rId113"/>
    <p:sldId id="446" r:id="rId114"/>
    <p:sldId id="447" r:id="rId115"/>
    <p:sldId id="448" r:id="rId116"/>
    <p:sldId id="465" r:id="rId117"/>
    <p:sldId id="466" r:id="rId118"/>
    <p:sldId id="467" r:id="rId119"/>
    <p:sldId id="449" r:id="rId120"/>
    <p:sldId id="464" r:id="rId121"/>
    <p:sldId id="450" r:id="rId122"/>
    <p:sldId id="457" r:id="rId123"/>
    <p:sldId id="458" r:id="rId124"/>
    <p:sldId id="459" r:id="rId125"/>
    <p:sldId id="469" r:id="rId126"/>
    <p:sldId id="468" r:id="rId127"/>
    <p:sldId id="498" r:id="rId128"/>
    <p:sldId id="499" r:id="rId129"/>
    <p:sldId id="476" r:id="rId130"/>
    <p:sldId id="477" r:id="rId131"/>
    <p:sldId id="478" r:id="rId132"/>
    <p:sldId id="479" r:id="rId133"/>
    <p:sldId id="482" r:id="rId134"/>
    <p:sldId id="483" r:id="rId135"/>
    <p:sldId id="487" r:id="rId136"/>
    <p:sldId id="492" r:id="rId137"/>
    <p:sldId id="493" r:id="rId138"/>
    <p:sldId id="480" r:id="rId139"/>
    <p:sldId id="481" r:id="rId140"/>
    <p:sldId id="460" r:id="rId141"/>
    <p:sldId id="494" r:id="rId142"/>
    <p:sldId id="501" r:id="rId1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49A1ED1-AD77-409B-B9DA-ED7D93D7900D}">
          <p14:sldIdLst>
            <p14:sldId id="256"/>
            <p14:sldId id="455"/>
            <p14:sldId id="495"/>
            <p14:sldId id="496"/>
            <p14:sldId id="497"/>
            <p14:sldId id="456"/>
          </p14:sldIdLst>
        </p14:section>
        <p14:section name="一、人工智能" id="{46D59777-FA74-4998-B38A-6FAC596ECA14}">
          <p14:sldIdLst>
            <p14:sldId id="297"/>
            <p14:sldId id="282"/>
          </p14:sldIdLst>
        </p14:section>
        <p14:section name="二、自然语言处概述" id="{3625AF78-0C73-4111-B5E4-2771463331B8}">
          <p14:sldIdLst>
            <p14:sldId id="257"/>
            <p14:sldId id="327"/>
            <p14:sldId id="301"/>
            <p14:sldId id="300"/>
            <p14:sldId id="340"/>
            <p14:sldId id="303"/>
            <p14:sldId id="320"/>
            <p14:sldId id="396"/>
            <p14:sldId id="397"/>
            <p14:sldId id="321"/>
            <p14:sldId id="451"/>
            <p14:sldId id="453"/>
            <p14:sldId id="452"/>
            <p14:sldId id="328"/>
            <p14:sldId id="398"/>
            <p14:sldId id="399"/>
            <p14:sldId id="322"/>
            <p14:sldId id="400"/>
            <p14:sldId id="401"/>
            <p14:sldId id="323"/>
            <p14:sldId id="402"/>
            <p14:sldId id="403"/>
            <p14:sldId id="324"/>
            <p14:sldId id="343"/>
            <p14:sldId id="345"/>
            <p14:sldId id="346"/>
            <p14:sldId id="347"/>
            <p14:sldId id="348"/>
            <p14:sldId id="394"/>
            <p14:sldId id="395"/>
            <p14:sldId id="404"/>
            <p14:sldId id="405"/>
            <p14:sldId id="406"/>
            <p14:sldId id="407"/>
            <p14:sldId id="408"/>
            <p14:sldId id="409"/>
          </p14:sldIdLst>
        </p14:section>
        <p14:section name="三、自然语言处理的方法" id="{CD369525-9DF4-4B5F-BE52-3E309244AF24}">
          <p14:sldIdLst>
            <p14:sldId id="319"/>
          </p14:sldIdLst>
        </p14:section>
        <p14:section name="经典语言理解技术" id="{592CD317-F1F0-445E-89F2-2CF9C267D28F}">
          <p14:sldIdLst>
            <p14:sldId id="349"/>
            <p14:sldId id="304"/>
            <p14:sldId id="305"/>
            <p14:sldId id="306"/>
            <p14:sldId id="307"/>
            <p14:sldId id="326"/>
            <p14:sldId id="308"/>
            <p14:sldId id="309"/>
            <p14:sldId id="310"/>
            <p14:sldId id="311"/>
            <p14:sldId id="312"/>
            <p14:sldId id="313"/>
            <p14:sldId id="314"/>
          </p14:sldIdLst>
        </p14:section>
        <p14:section name="自然语言处理的统计学模型" id="{4E796FD4-64EA-4166-AF35-56AF605270B9}">
          <p14:sldIdLst>
            <p14:sldId id="350"/>
            <p14:sldId id="351"/>
            <p14:sldId id="352"/>
          </p14:sldIdLst>
        </p14:section>
        <p14:section name="四、基于向量空间模型的语义分析" id="{421E2E9F-BF6D-43DF-812F-6799A939A500}">
          <p14:sldIdLst>
            <p14:sldId id="280"/>
            <p14:sldId id="410"/>
            <p14:sldId id="411"/>
            <p14:sldId id="271"/>
            <p14:sldId id="274"/>
            <p14:sldId id="275"/>
            <p14:sldId id="276"/>
            <p14:sldId id="412"/>
            <p14:sldId id="277"/>
            <p14:sldId id="353"/>
            <p14:sldId id="278"/>
            <p14:sldId id="279"/>
            <p14:sldId id="354"/>
            <p14:sldId id="454"/>
          </p14:sldIdLst>
        </p14:section>
        <p14:section name="六、word2vect及其应用" id="{BB8D112E-3863-4BB2-BB78-4758E68D2F8F}">
          <p14:sldIdLst>
            <p14:sldId id="272"/>
            <p14:sldId id="380"/>
            <p14:sldId id="381"/>
            <p14:sldId id="379"/>
            <p14:sldId id="355"/>
            <p14:sldId id="285"/>
            <p14:sldId id="357"/>
            <p14:sldId id="287"/>
            <p14:sldId id="356"/>
            <p14:sldId id="358"/>
            <p14:sldId id="359"/>
            <p14:sldId id="360"/>
            <p14:sldId id="293"/>
            <p14:sldId id="294"/>
            <p14:sldId id="295"/>
            <p14:sldId id="383"/>
            <p14:sldId id="385"/>
            <p14:sldId id="362"/>
            <p14:sldId id="363"/>
            <p14:sldId id="388"/>
            <p14:sldId id="288"/>
            <p14:sldId id="368"/>
            <p14:sldId id="369"/>
            <p14:sldId id="367"/>
            <p14:sldId id="370"/>
            <p14:sldId id="377"/>
            <p14:sldId id="372"/>
            <p14:sldId id="373"/>
            <p14:sldId id="439"/>
            <p14:sldId id="440"/>
            <p14:sldId id="500"/>
          </p14:sldIdLst>
        </p14:section>
        <p14:section name="文本相似度分析" id="{B8BB7111-44CD-43B4-BBBF-AE04BEA729AF}">
          <p14:sldIdLst>
            <p14:sldId id="471"/>
            <p14:sldId id="473"/>
            <p14:sldId id="474"/>
            <p14:sldId id="475"/>
            <p14:sldId id="444"/>
            <p14:sldId id="445"/>
            <p14:sldId id="446"/>
            <p14:sldId id="447"/>
            <p14:sldId id="448"/>
            <p14:sldId id="465"/>
            <p14:sldId id="466"/>
            <p14:sldId id="467"/>
            <p14:sldId id="449"/>
            <p14:sldId id="464"/>
            <p14:sldId id="450"/>
            <p14:sldId id="457"/>
            <p14:sldId id="458"/>
            <p14:sldId id="459"/>
            <p14:sldId id="469"/>
            <p14:sldId id="468"/>
            <p14:sldId id="498"/>
            <p14:sldId id="499"/>
            <p14:sldId id="476"/>
            <p14:sldId id="477"/>
            <p14:sldId id="478"/>
            <p14:sldId id="479"/>
            <p14:sldId id="482"/>
            <p14:sldId id="483"/>
            <p14:sldId id="487"/>
            <p14:sldId id="492"/>
            <p14:sldId id="493"/>
            <p14:sldId id="480"/>
            <p14:sldId id="481"/>
            <p14:sldId id="460"/>
            <p14:sldId id="494"/>
            <p14:sldId id="5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1" autoAdjust="0"/>
    <p:restoredTop sz="94660"/>
  </p:normalViewPr>
  <p:slideViewPr>
    <p:cSldViewPr snapToGrid="0">
      <p:cViewPr>
        <p:scale>
          <a:sx n="75" d="100"/>
          <a:sy n="75" d="100"/>
        </p:scale>
        <p:origin x="942"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97BBD275-6960-4EDB-8B37-55AA56FFE673}" type="datetimeFigureOut">
              <a:rPr lang="zh-CN" altLang="en-US" smtClean="0"/>
              <a:t>2017/7/10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4C5C39C-09AE-4F60-B7B4-AD30AC8623B7}" type="slidenum">
              <a:rPr lang="zh-CN" altLang="en-US" smtClean="0"/>
              <a:t>‹#›</a:t>
            </a:fld>
            <a:endParaRPr lang="zh-CN" altLang="en-US"/>
          </a:p>
        </p:txBody>
      </p:sp>
    </p:spTree>
    <p:extLst>
      <p:ext uri="{BB962C8B-B14F-4D97-AF65-F5344CB8AC3E}">
        <p14:creationId xmlns:p14="http://schemas.microsoft.com/office/powerpoint/2010/main" val="181607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7BBD275-6960-4EDB-8B37-55AA56FFE673}" type="datetimeFigureOut">
              <a:rPr lang="zh-CN" altLang="en-US" smtClean="0"/>
              <a:t>2017/7/10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4C5C39C-09AE-4F60-B7B4-AD30AC8623B7}" type="slidenum">
              <a:rPr lang="zh-CN" altLang="en-US" smtClean="0"/>
              <a:t>‹#›</a:t>
            </a:fld>
            <a:endParaRPr lang="zh-CN" altLang="en-US"/>
          </a:p>
        </p:txBody>
      </p:sp>
    </p:spTree>
    <p:extLst>
      <p:ext uri="{BB962C8B-B14F-4D97-AF65-F5344CB8AC3E}">
        <p14:creationId xmlns:p14="http://schemas.microsoft.com/office/powerpoint/2010/main" val="83910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7BBD275-6960-4EDB-8B37-55AA56FFE673}" type="datetimeFigureOut">
              <a:rPr lang="zh-CN" altLang="en-US" smtClean="0"/>
              <a:t>2017/7/10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4C5C39C-09AE-4F60-B7B4-AD30AC8623B7}" type="slidenum">
              <a:rPr lang="zh-CN" altLang="en-US" smtClean="0"/>
              <a:t>‹#›</a:t>
            </a:fld>
            <a:endParaRPr lang="zh-CN" altLang="en-US"/>
          </a:p>
        </p:txBody>
      </p:sp>
    </p:spTree>
    <p:extLst>
      <p:ext uri="{BB962C8B-B14F-4D97-AF65-F5344CB8AC3E}">
        <p14:creationId xmlns:p14="http://schemas.microsoft.com/office/powerpoint/2010/main" val="30982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7BBD275-6960-4EDB-8B37-55AA56FFE673}" type="datetimeFigureOut">
              <a:rPr lang="zh-CN" altLang="en-US" smtClean="0"/>
              <a:t>2017/7/10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4C5C39C-09AE-4F60-B7B4-AD30AC8623B7}" type="slidenum">
              <a:rPr lang="zh-CN" altLang="en-US" smtClean="0"/>
              <a:t>‹#›</a:t>
            </a:fld>
            <a:endParaRPr lang="zh-CN" altLang="en-US"/>
          </a:p>
        </p:txBody>
      </p:sp>
    </p:spTree>
    <p:extLst>
      <p:ext uri="{BB962C8B-B14F-4D97-AF65-F5344CB8AC3E}">
        <p14:creationId xmlns:p14="http://schemas.microsoft.com/office/powerpoint/2010/main" val="307898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7BBD275-6960-4EDB-8B37-55AA56FFE673}" type="datetimeFigureOut">
              <a:rPr lang="zh-CN" altLang="en-US" smtClean="0"/>
              <a:t>2017/7/10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4C5C39C-09AE-4F60-B7B4-AD30AC8623B7}" type="slidenum">
              <a:rPr lang="zh-CN" altLang="en-US" smtClean="0"/>
              <a:t>‹#›</a:t>
            </a:fld>
            <a:endParaRPr lang="zh-CN" altLang="en-US"/>
          </a:p>
        </p:txBody>
      </p:sp>
    </p:spTree>
    <p:extLst>
      <p:ext uri="{BB962C8B-B14F-4D97-AF65-F5344CB8AC3E}">
        <p14:creationId xmlns:p14="http://schemas.microsoft.com/office/powerpoint/2010/main" val="14846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7BBD275-6960-4EDB-8B37-55AA56FFE673}" type="datetimeFigureOut">
              <a:rPr lang="zh-CN" altLang="en-US" smtClean="0"/>
              <a:t>2017/7/10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4C5C39C-09AE-4F60-B7B4-AD30AC8623B7}" type="slidenum">
              <a:rPr lang="zh-CN" altLang="en-US" smtClean="0"/>
              <a:t>‹#›</a:t>
            </a:fld>
            <a:endParaRPr lang="zh-CN" altLang="en-US"/>
          </a:p>
        </p:txBody>
      </p:sp>
    </p:spTree>
    <p:extLst>
      <p:ext uri="{BB962C8B-B14F-4D97-AF65-F5344CB8AC3E}">
        <p14:creationId xmlns:p14="http://schemas.microsoft.com/office/powerpoint/2010/main" val="69873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7BBD275-6960-4EDB-8B37-55AA56FFE673}" type="datetimeFigureOut">
              <a:rPr lang="zh-CN" altLang="en-US" smtClean="0"/>
              <a:t>2017/7/10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4C5C39C-09AE-4F60-B7B4-AD30AC8623B7}" type="slidenum">
              <a:rPr lang="zh-CN" altLang="en-US" smtClean="0"/>
              <a:t>‹#›</a:t>
            </a:fld>
            <a:endParaRPr lang="zh-CN" altLang="en-US"/>
          </a:p>
        </p:txBody>
      </p:sp>
    </p:spTree>
    <p:extLst>
      <p:ext uri="{BB962C8B-B14F-4D97-AF65-F5344CB8AC3E}">
        <p14:creationId xmlns:p14="http://schemas.microsoft.com/office/powerpoint/2010/main" val="261729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97BBD275-6960-4EDB-8B37-55AA56FFE673}" type="datetimeFigureOut">
              <a:rPr lang="zh-CN" altLang="en-US" smtClean="0"/>
              <a:t>2017/7/10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4C5C39C-09AE-4F60-B7B4-AD30AC8623B7}" type="slidenum">
              <a:rPr lang="zh-CN" altLang="en-US" smtClean="0"/>
              <a:t>‹#›</a:t>
            </a:fld>
            <a:endParaRPr lang="zh-CN" altLang="en-US"/>
          </a:p>
        </p:txBody>
      </p:sp>
    </p:spTree>
    <p:extLst>
      <p:ext uri="{BB962C8B-B14F-4D97-AF65-F5344CB8AC3E}">
        <p14:creationId xmlns:p14="http://schemas.microsoft.com/office/powerpoint/2010/main" val="68195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BD275-6960-4EDB-8B37-55AA56FFE673}" type="datetimeFigureOut">
              <a:rPr lang="zh-CN" altLang="en-US" smtClean="0"/>
              <a:t>2017/7/10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4C5C39C-09AE-4F60-B7B4-AD30AC8623B7}" type="slidenum">
              <a:rPr lang="zh-CN" altLang="en-US" smtClean="0"/>
              <a:t>‹#›</a:t>
            </a:fld>
            <a:endParaRPr lang="zh-CN" altLang="en-US"/>
          </a:p>
        </p:txBody>
      </p:sp>
    </p:spTree>
    <p:extLst>
      <p:ext uri="{BB962C8B-B14F-4D97-AF65-F5344CB8AC3E}">
        <p14:creationId xmlns:p14="http://schemas.microsoft.com/office/powerpoint/2010/main" val="363559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7BBD275-6960-4EDB-8B37-55AA56FFE673}" type="datetimeFigureOut">
              <a:rPr lang="zh-CN" altLang="en-US" smtClean="0"/>
              <a:t>2017/7/10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4C5C39C-09AE-4F60-B7B4-AD30AC8623B7}" type="slidenum">
              <a:rPr lang="zh-CN" altLang="en-US" smtClean="0"/>
              <a:t>‹#›</a:t>
            </a:fld>
            <a:endParaRPr lang="zh-CN" altLang="en-US"/>
          </a:p>
        </p:txBody>
      </p:sp>
    </p:spTree>
    <p:extLst>
      <p:ext uri="{BB962C8B-B14F-4D97-AF65-F5344CB8AC3E}">
        <p14:creationId xmlns:p14="http://schemas.microsoft.com/office/powerpoint/2010/main" val="339396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7BBD275-6960-4EDB-8B37-55AA56FFE673}" type="datetimeFigureOut">
              <a:rPr lang="zh-CN" altLang="en-US" smtClean="0"/>
              <a:t>2017/7/10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4C5C39C-09AE-4F60-B7B4-AD30AC8623B7}" type="slidenum">
              <a:rPr lang="zh-CN" altLang="en-US" smtClean="0"/>
              <a:t>‹#›</a:t>
            </a:fld>
            <a:endParaRPr lang="zh-CN" altLang="en-US"/>
          </a:p>
        </p:txBody>
      </p:sp>
    </p:spTree>
    <p:extLst>
      <p:ext uri="{BB962C8B-B14F-4D97-AF65-F5344CB8AC3E}">
        <p14:creationId xmlns:p14="http://schemas.microsoft.com/office/powerpoint/2010/main" val="376863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BD275-6960-4EDB-8B37-55AA56FFE673}" type="datetimeFigureOut">
              <a:rPr lang="zh-CN" altLang="en-US" smtClean="0"/>
              <a:t>2017/7/10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5C39C-09AE-4F60-B7B4-AD30AC8623B7}" type="slidenum">
              <a:rPr lang="zh-CN" altLang="en-US" smtClean="0"/>
              <a:t>‹#›</a:t>
            </a:fld>
            <a:endParaRPr lang="zh-CN" altLang="en-US"/>
          </a:p>
        </p:txBody>
      </p:sp>
    </p:spTree>
    <p:extLst>
      <p:ext uri="{BB962C8B-B14F-4D97-AF65-F5344CB8AC3E}">
        <p14:creationId xmlns:p14="http://schemas.microsoft.com/office/powerpoint/2010/main" val="42414171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www.quora.com/What-are-some-interesting-Word2Vec-results" TargetMode="External"/><Relationship Id="rId2" Type="http://schemas.openxmlformats.org/officeDocument/2006/relationships/hyperlink" Target="http://www.quora.com/Do-you-know-any-interesting-applications-using-distributed-representations-of-words-obtained-from-NNLM-eg-word2vec"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lib.csdn.net/base/nl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52nlp.cn/wp-content/uploads/2015/05/%E5%B1%8F%E5%B9%95%E5%BF%AB%E7%85%A7-2015-05-21-%E4%B8%8A%E5%8D%889.31.57.png"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52nlp.cn/wp-content/uploads/2015/05/%E5%B1%8F%E5%B9%95%E5%BF%AB%E7%85%A7-2015-05-21-%E4%B8%8B%E5%8D%884.46.32.p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52nlp.cn/wp-content/uploads/2015/05/%E5%B1%8F%E5%B9%95%E5%BF%AB%E7%85%A7-2015-05-21-%E4%B8%8B%E5%8D%884.55.06.p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52nlp.cn/wp-content/uploads/2015/05/%E5%B1%8F%E5%B9%95%E5%BF%AB%E7%85%A7-2015-05-21-%E4%B8%8B%E5%8D%884.58.47.p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52nlp.cn/wp-content/uploads/2015/05/%E5%B1%8F%E5%B9%95%E5%BF%AB%E7%85%A7-2015-05-21-%E4%B8%8B%E5%8D%885.02.10.p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52nlp.cn/wp-content/uploads/2015/05/%E5%B1%8F%E5%B9%95%E5%BF%AB%E7%85%A7-2015-05-21-%E4%B8%8B%E5%8D%885.13.26.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52nlp.cn/wp-content/uploads/2015/05/%E5%B1%8F%E5%B9%95%E5%BF%AB%E7%85%A7-2015-05-21-%E4%B8%8B%E5%8D%885.14.52.p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nikhilbuduma.com/2015/01/11/a-deep-dive-into-recurrent-neural-network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52nlp.cn/wp-content/uploads/2015/05/%E5%B1%8F%E5%B9%95%E5%BF%AB%E7%85%A7-2015-05-21-%E4%B8%8B%E5%8D%885.24.11.pn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52nlp.cn/wp-content/uploads/2015/05/%E5%B1%8F%E5%B9%95%E5%BF%AB%E7%85%A7-2015-05-21-%E4%B8%8B%E5%8D%885.28.08.pn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52nlp.cn/wp-content/uploads/2015/05/%E5%B1%8F%E5%B9%95%E5%BF%AB%E7%85%A7-2015-05-21-%E4%B8%8B%E5%8D%885.29.41.pn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52nlp.cn/wp-content/uploads/2015/05/%E5%B1%8F%E5%B9%95%E5%BF%AB%E7%85%A7-2015-05-21-%E4%B8%8B%E5%8D%885.33.08.pn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52nlp.cn/wp-content/uploads/2015/05/%E5%B1%8F%E5%B9%95%E5%BF%AB%E7%85%A7-2015-05-21-%E4%B8%8B%E5%8D%885.36.59.pn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52nlp.cn/wp-content/uploads/2015/05/%E5%B1%8F%E5%B9%95%E5%BF%AB%E7%85%A7-2015-05-26-%E4%B8%8A%E5%8D%8811.38.06.pn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52nlp.cn/wp-content/uploads/2015/05/%E5%B1%8F%E5%B9%95%E5%BF%AB%E7%85%A7-2015-05-26-%E4%B8%8B%E5%8D%889.09.38.png"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52nlp.cn/wp-content/uploads/2015/05/%E5%B1%8F%E5%B9%95%E5%BF%AB%E7%85%A7-2015-05-26-%E4%B8%8B%E5%8D%889.10.15.p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sogou.com/labs/resource/list_yuliao.php"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87550" y="906463"/>
            <a:ext cx="8216900" cy="2387600"/>
          </a:xfrm>
        </p:spPr>
        <p:txBody>
          <a:bodyPr>
            <a:noAutofit/>
          </a:bodyPr>
          <a:lstStyle/>
          <a:p>
            <a:r>
              <a:rPr lang="zh-CN" altLang="en-US" b="1" dirty="0" smtClean="0"/>
              <a:t>人工智能在自然语言处理中的应用初步研究</a:t>
            </a:r>
            <a:endParaRPr lang="zh-CN" altLang="en-US" b="1" dirty="0"/>
          </a:p>
        </p:txBody>
      </p:sp>
      <p:sp>
        <p:nvSpPr>
          <p:cNvPr id="3" name="副标题 2"/>
          <p:cNvSpPr>
            <a:spLocks noGrp="1"/>
          </p:cNvSpPr>
          <p:nvPr>
            <p:ph type="subTitle" idx="1"/>
          </p:nvPr>
        </p:nvSpPr>
        <p:spPr>
          <a:xfrm>
            <a:off x="2667000" y="4389438"/>
            <a:ext cx="6858000" cy="1655762"/>
          </a:xfrm>
        </p:spPr>
        <p:txBody>
          <a:bodyPr>
            <a:normAutofit/>
          </a:bodyPr>
          <a:lstStyle/>
          <a:p>
            <a:r>
              <a:rPr lang="zh-CN" altLang="en-US" sz="3600" dirty="0"/>
              <a:t>四川师范大学 </a:t>
            </a:r>
            <a:r>
              <a:rPr lang="en-US" altLang="zh-CN" sz="3600" dirty="0"/>
              <a:t>.</a:t>
            </a:r>
            <a:r>
              <a:rPr lang="zh-CN" altLang="en-US" sz="3600" dirty="0"/>
              <a:t> 刘翔</a:t>
            </a:r>
            <a:endParaRPr lang="en-US" altLang="zh-CN" sz="3600" dirty="0"/>
          </a:p>
          <a:p>
            <a:r>
              <a:rPr lang="en-US" altLang="zh-CN" sz="3600" dirty="0"/>
              <a:t>2017.7</a:t>
            </a:r>
            <a:endParaRPr lang="zh-CN" altLang="en-US" sz="3600" dirty="0"/>
          </a:p>
        </p:txBody>
      </p:sp>
    </p:spTree>
    <p:extLst>
      <p:ext uri="{BB962C8B-B14F-4D97-AF65-F5344CB8AC3E}">
        <p14:creationId xmlns:p14="http://schemas.microsoft.com/office/powerpoint/2010/main" val="241214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27" name="Group 39"/>
          <p:cNvGrpSpPr>
            <a:grpSpLocks/>
          </p:cNvGrpSpPr>
          <p:nvPr/>
        </p:nvGrpSpPr>
        <p:grpSpPr bwMode="auto">
          <a:xfrm>
            <a:off x="2063751" y="719138"/>
            <a:ext cx="7708901" cy="4319589"/>
            <a:chOff x="520" y="317"/>
            <a:chExt cx="4856" cy="2721"/>
          </a:xfrm>
        </p:grpSpPr>
        <p:sp>
          <p:nvSpPr>
            <p:cNvPr id="12292" name="Text Box 4"/>
            <p:cNvSpPr txBox="1">
              <a:spLocks noChangeArrowheads="1"/>
            </p:cNvSpPr>
            <p:nvPr/>
          </p:nvSpPr>
          <p:spPr bwMode="auto">
            <a:xfrm>
              <a:off x="2125" y="317"/>
              <a:ext cx="45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r>
                <a:rPr lang="zh-CN" altLang="en-US" sz="2800" b="1" dirty="0">
                  <a:latin typeface="+mj-ea"/>
                  <a:ea typeface="+mj-ea"/>
                </a:rPr>
                <a:t>语言</a:t>
              </a:r>
            </a:p>
          </p:txBody>
        </p:sp>
        <p:sp>
          <p:nvSpPr>
            <p:cNvPr id="12293" name="Text Box 5"/>
            <p:cNvSpPr txBox="1">
              <a:spLocks noChangeArrowheads="1"/>
            </p:cNvSpPr>
            <p:nvPr/>
          </p:nvSpPr>
          <p:spPr bwMode="auto">
            <a:xfrm>
              <a:off x="923" y="1133"/>
              <a:ext cx="45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r>
                <a:rPr lang="zh-CN" altLang="en-US" sz="2800" b="1">
                  <a:latin typeface="+mj-ea"/>
                  <a:ea typeface="+mj-ea"/>
                </a:rPr>
                <a:t>词汇</a:t>
              </a:r>
            </a:p>
          </p:txBody>
        </p:sp>
        <p:sp>
          <p:nvSpPr>
            <p:cNvPr id="12294" name="Text Box 6"/>
            <p:cNvSpPr txBox="1">
              <a:spLocks noChangeArrowheads="1"/>
            </p:cNvSpPr>
            <p:nvPr/>
          </p:nvSpPr>
          <p:spPr bwMode="auto">
            <a:xfrm>
              <a:off x="648" y="1950"/>
              <a:ext cx="227"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r>
                <a:rPr lang="zh-CN" altLang="en-US" sz="2800" b="1">
                  <a:latin typeface="+mj-ea"/>
                  <a:ea typeface="+mj-ea"/>
                </a:rPr>
                <a:t>词</a:t>
              </a:r>
            </a:p>
          </p:txBody>
        </p:sp>
        <p:sp>
          <p:nvSpPr>
            <p:cNvPr id="12295" name="Text Box 7"/>
            <p:cNvSpPr txBox="1">
              <a:spLocks noChangeArrowheads="1"/>
            </p:cNvSpPr>
            <p:nvPr/>
          </p:nvSpPr>
          <p:spPr bwMode="auto">
            <a:xfrm>
              <a:off x="1278" y="1950"/>
              <a:ext cx="59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r>
                <a:rPr lang="zh-CN" altLang="en-US" sz="2800" b="1">
                  <a:latin typeface="+mj-ea"/>
                  <a:ea typeface="+mj-ea"/>
                </a:rPr>
                <a:t>熟语</a:t>
              </a:r>
            </a:p>
          </p:txBody>
        </p:sp>
        <p:sp>
          <p:nvSpPr>
            <p:cNvPr id="12296" name="Text Box 8"/>
            <p:cNvSpPr txBox="1">
              <a:spLocks noChangeArrowheads="1"/>
            </p:cNvSpPr>
            <p:nvPr/>
          </p:nvSpPr>
          <p:spPr bwMode="auto">
            <a:xfrm>
              <a:off x="520" y="2767"/>
              <a:ext cx="45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r>
                <a:rPr lang="zh-CN" altLang="en-US" sz="2800" b="1" dirty="0">
                  <a:latin typeface="+mj-ea"/>
                  <a:ea typeface="+mj-ea"/>
                </a:rPr>
                <a:t>词素</a:t>
              </a:r>
            </a:p>
          </p:txBody>
        </p:sp>
        <p:sp>
          <p:nvSpPr>
            <p:cNvPr id="12297" name="Text Box 9"/>
            <p:cNvSpPr txBox="1">
              <a:spLocks noChangeArrowheads="1"/>
            </p:cNvSpPr>
            <p:nvPr/>
          </p:nvSpPr>
          <p:spPr bwMode="auto">
            <a:xfrm>
              <a:off x="1701" y="2767"/>
              <a:ext cx="68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r>
                <a:rPr lang="zh-CN" altLang="en-US" sz="2800" b="1">
                  <a:latin typeface="+mj-ea"/>
                  <a:ea typeface="+mj-ea"/>
                </a:rPr>
                <a:t>构形法</a:t>
              </a:r>
            </a:p>
          </p:txBody>
        </p:sp>
        <p:sp>
          <p:nvSpPr>
            <p:cNvPr id="12298" name="Text Box 10"/>
            <p:cNvSpPr txBox="1">
              <a:spLocks noChangeArrowheads="1"/>
            </p:cNvSpPr>
            <p:nvPr/>
          </p:nvSpPr>
          <p:spPr bwMode="auto">
            <a:xfrm>
              <a:off x="2528" y="2767"/>
              <a:ext cx="68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r>
                <a:rPr lang="zh-CN" altLang="en-US" sz="2800" b="1" dirty="0">
                  <a:latin typeface="+mj-ea"/>
                  <a:ea typeface="+mj-ea"/>
                </a:rPr>
                <a:t>构词法</a:t>
              </a:r>
            </a:p>
          </p:txBody>
        </p:sp>
        <p:sp>
          <p:nvSpPr>
            <p:cNvPr id="12299" name="Text Box 11"/>
            <p:cNvSpPr txBox="1">
              <a:spLocks noChangeArrowheads="1"/>
            </p:cNvSpPr>
            <p:nvPr/>
          </p:nvSpPr>
          <p:spPr bwMode="auto">
            <a:xfrm>
              <a:off x="3326" y="1133"/>
              <a:ext cx="45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r>
                <a:rPr lang="zh-CN" altLang="en-US" sz="2800" b="1">
                  <a:latin typeface="+mj-ea"/>
                  <a:ea typeface="+mj-ea"/>
                </a:rPr>
                <a:t>语法</a:t>
              </a:r>
            </a:p>
          </p:txBody>
        </p:sp>
        <p:sp>
          <p:nvSpPr>
            <p:cNvPr id="12300" name="Text Box 12"/>
            <p:cNvSpPr txBox="1">
              <a:spLocks noChangeArrowheads="1"/>
            </p:cNvSpPr>
            <p:nvPr/>
          </p:nvSpPr>
          <p:spPr bwMode="auto">
            <a:xfrm>
              <a:off x="2261" y="1950"/>
              <a:ext cx="45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r>
                <a:rPr lang="zh-CN" altLang="en-US" sz="2800" b="1" dirty="0">
                  <a:latin typeface="+mj-ea"/>
                  <a:ea typeface="+mj-ea"/>
                </a:rPr>
                <a:t>词法</a:t>
              </a:r>
            </a:p>
          </p:txBody>
        </p:sp>
        <p:sp>
          <p:nvSpPr>
            <p:cNvPr id="12301" name="Text Box 13"/>
            <p:cNvSpPr txBox="1">
              <a:spLocks noChangeArrowheads="1"/>
            </p:cNvSpPr>
            <p:nvPr/>
          </p:nvSpPr>
          <p:spPr bwMode="auto">
            <a:xfrm>
              <a:off x="4280" y="1950"/>
              <a:ext cx="45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r>
                <a:rPr lang="zh-CN" altLang="en-US" sz="2800" b="1">
                  <a:latin typeface="+mj-ea"/>
                  <a:ea typeface="+mj-ea"/>
                </a:rPr>
                <a:t>句法</a:t>
              </a:r>
            </a:p>
          </p:txBody>
        </p:sp>
        <p:sp>
          <p:nvSpPr>
            <p:cNvPr id="12302" name="Text Box 14"/>
            <p:cNvSpPr txBox="1">
              <a:spLocks noChangeArrowheads="1"/>
            </p:cNvSpPr>
            <p:nvPr/>
          </p:nvSpPr>
          <p:spPr bwMode="auto">
            <a:xfrm>
              <a:off x="3355" y="2767"/>
              <a:ext cx="113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r>
                <a:rPr lang="zh-CN" altLang="en-US" sz="2800" b="1">
                  <a:latin typeface="+mj-ea"/>
                  <a:ea typeface="+mj-ea"/>
                </a:rPr>
                <a:t>词组构造法</a:t>
              </a:r>
            </a:p>
          </p:txBody>
        </p:sp>
        <p:sp>
          <p:nvSpPr>
            <p:cNvPr id="12303" name="Text Box 15"/>
            <p:cNvSpPr txBox="1">
              <a:spLocks noChangeArrowheads="1"/>
            </p:cNvSpPr>
            <p:nvPr/>
          </p:nvSpPr>
          <p:spPr bwMode="auto">
            <a:xfrm>
              <a:off x="4694" y="2767"/>
              <a:ext cx="68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r>
                <a:rPr lang="zh-CN" altLang="en-US" sz="2800" b="1">
                  <a:latin typeface="+mj-ea"/>
                  <a:ea typeface="+mj-ea"/>
                </a:rPr>
                <a:t>造句法</a:t>
              </a:r>
            </a:p>
          </p:txBody>
        </p:sp>
        <p:sp>
          <p:nvSpPr>
            <p:cNvPr id="12306" name="Line 18"/>
            <p:cNvSpPr>
              <a:spLocks noChangeShapeType="1"/>
            </p:cNvSpPr>
            <p:nvPr/>
          </p:nvSpPr>
          <p:spPr bwMode="auto">
            <a:xfrm flipV="1">
              <a:off x="4014" y="2478"/>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07" name="Line 19"/>
            <p:cNvSpPr>
              <a:spLocks noChangeShapeType="1"/>
            </p:cNvSpPr>
            <p:nvPr/>
          </p:nvSpPr>
          <p:spPr bwMode="auto">
            <a:xfrm flipV="1">
              <a:off x="5057" y="2478"/>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08" name="Line 20"/>
            <p:cNvSpPr>
              <a:spLocks noChangeShapeType="1"/>
            </p:cNvSpPr>
            <p:nvPr/>
          </p:nvSpPr>
          <p:spPr bwMode="auto">
            <a:xfrm>
              <a:off x="4014" y="2478"/>
              <a:ext cx="104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09" name="Line 21"/>
            <p:cNvSpPr>
              <a:spLocks noChangeShapeType="1"/>
            </p:cNvSpPr>
            <p:nvPr/>
          </p:nvSpPr>
          <p:spPr bwMode="auto">
            <a:xfrm>
              <a:off x="4536" y="2206"/>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10" name="Line 22"/>
            <p:cNvSpPr>
              <a:spLocks noChangeShapeType="1"/>
            </p:cNvSpPr>
            <p:nvPr/>
          </p:nvSpPr>
          <p:spPr bwMode="auto">
            <a:xfrm flipV="1">
              <a:off x="2109" y="2478"/>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11" name="Line 23"/>
            <p:cNvSpPr>
              <a:spLocks noChangeShapeType="1"/>
            </p:cNvSpPr>
            <p:nvPr/>
          </p:nvSpPr>
          <p:spPr bwMode="auto">
            <a:xfrm flipV="1">
              <a:off x="2925" y="2478"/>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12" name="Line 24"/>
            <p:cNvSpPr>
              <a:spLocks noChangeShapeType="1"/>
            </p:cNvSpPr>
            <p:nvPr/>
          </p:nvSpPr>
          <p:spPr bwMode="auto">
            <a:xfrm>
              <a:off x="2109" y="247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13" name="Line 25"/>
            <p:cNvSpPr>
              <a:spLocks noChangeShapeType="1"/>
            </p:cNvSpPr>
            <p:nvPr/>
          </p:nvSpPr>
          <p:spPr bwMode="auto">
            <a:xfrm flipV="1">
              <a:off x="2517" y="2206"/>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14" name="Line 26"/>
            <p:cNvSpPr>
              <a:spLocks noChangeShapeType="1"/>
            </p:cNvSpPr>
            <p:nvPr/>
          </p:nvSpPr>
          <p:spPr bwMode="auto">
            <a:xfrm flipV="1">
              <a:off x="793" y="2205"/>
              <a:ext cx="0" cy="54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15" name="Line 27"/>
            <p:cNvSpPr>
              <a:spLocks noChangeShapeType="1"/>
            </p:cNvSpPr>
            <p:nvPr/>
          </p:nvSpPr>
          <p:spPr bwMode="auto">
            <a:xfrm flipV="1">
              <a:off x="2517" y="1661"/>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16" name="Line 28"/>
            <p:cNvSpPr>
              <a:spLocks noChangeShapeType="1"/>
            </p:cNvSpPr>
            <p:nvPr/>
          </p:nvSpPr>
          <p:spPr bwMode="auto">
            <a:xfrm flipV="1">
              <a:off x="4558" y="1661"/>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17" name="Line 29"/>
            <p:cNvSpPr>
              <a:spLocks noChangeShapeType="1"/>
            </p:cNvSpPr>
            <p:nvPr/>
          </p:nvSpPr>
          <p:spPr bwMode="auto">
            <a:xfrm>
              <a:off x="2517" y="1661"/>
              <a:ext cx="204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18" name="Line 30"/>
            <p:cNvSpPr>
              <a:spLocks noChangeShapeType="1"/>
            </p:cNvSpPr>
            <p:nvPr/>
          </p:nvSpPr>
          <p:spPr bwMode="auto">
            <a:xfrm flipV="1">
              <a:off x="3560" y="1389"/>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19" name="Line 31"/>
            <p:cNvSpPr>
              <a:spLocks noChangeShapeType="1"/>
            </p:cNvSpPr>
            <p:nvPr/>
          </p:nvSpPr>
          <p:spPr bwMode="auto">
            <a:xfrm flipV="1">
              <a:off x="793" y="1661"/>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20" name="Line 32"/>
            <p:cNvSpPr>
              <a:spLocks noChangeShapeType="1"/>
            </p:cNvSpPr>
            <p:nvPr/>
          </p:nvSpPr>
          <p:spPr bwMode="auto">
            <a:xfrm flipV="1">
              <a:off x="1565" y="1661"/>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21" name="Line 33"/>
            <p:cNvSpPr>
              <a:spLocks noChangeShapeType="1"/>
            </p:cNvSpPr>
            <p:nvPr/>
          </p:nvSpPr>
          <p:spPr bwMode="auto">
            <a:xfrm>
              <a:off x="793" y="1661"/>
              <a:ext cx="7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22" name="Line 34"/>
            <p:cNvSpPr>
              <a:spLocks noChangeShapeType="1"/>
            </p:cNvSpPr>
            <p:nvPr/>
          </p:nvSpPr>
          <p:spPr bwMode="auto">
            <a:xfrm flipV="1">
              <a:off x="1179" y="1389"/>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23" name="Line 35"/>
            <p:cNvSpPr>
              <a:spLocks noChangeShapeType="1"/>
            </p:cNvSpPr>
            <p:nvPr/>
          </p:nvSpPr>
          <p:spPr bwMode="auto">
            <a:xfrm flipV="1">
              <a:off x="1202" y="845"/>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24" name="Line 36"/>
            <p:cNvSpPr>
              <a:spLocks noChangeShapeType="1"/>
            </p:cNvSpPr>
            <p:nvPr/>
          </p:nvSpPr>
          <p:spPr bwMode="auto">
            <a:xfrm flipV="1">
              <a:off x="3560" y="845"/>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25" name="Line 37"/>
            <p:cNvSpPr>
              <a:spLocks noChangeShapeType="1"/>
            </p:cNvSpPr>
            <p:nvPr/>
          </p:nvSpPr>
          <p:spPr bwMode="auto">
            <a:xfrm>
              <a:off x="1202" y="845"/>
              <a:ext cx="235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326" name="Line 38"/>
            <p:cNvSpPr>
              <a:spLocks noChangeShapeType="1"/>
            </p:cNvSpPr>
            <p:nvPr/>
          </p:nvSpPr>
          <p:spPr bwMode="auto">
            <a:xfrm flipV="1">
              <a:off x="2381" y="573"/>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40" name="Text Box 41"/>
          <p:cNvSpPr txBox="1">
            <a:spLocks noChangeArrowheads="1"/>
          </p:cNvSpPr>
          <p:nvPr/>
        </p:nvSpPr>
        <p:spPr bwMode="auto">
          <a:xfrm>
            <a:off x="4137026" y="5880102"/>
            <a:ext cx="39020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FontTx/>
              <a:buNone/>
            </a:pPr>
            <a:r>
              <a:rPr lang="zh-CN" altLang="en-US" sz="4000" b="1" dirty="0">
                <a:latin typeface="Tahoma" panose="020B0604030504040204" pitchFamily="34" charset="0"/>
                <a:ea typeface="华文新魏" panose="02010800040101010101" pitchFamily="2" charset="-122"/>
              </a:rPr>
              <a:t>语言</a:t>
            </a:r>
            <a:r>
              <a:rPr lang="zh-CN" altLang="en-US" sz="4000" b="1" dirty="0">
                <a:latin typeface="Tahoma" panose="020B0604030504040204" pitchFamily="34" charset="0"/>
                <a:ea typeface="华文新魏" panose="02010800040101010101" pitchFamily="2" charset="-122"/>
              </a:rPr>
              <a:t>的构成图</a:t>
            </a:r>
          </a:p>
        </p:txBody>
      </p:sp>
    </p:spTree>
    <p:extLst>
      <p:ext uri="{BB962C8B-B14F-4D97-AF65-F5344CB8AC3E}">
        <p14:creationId xmlns:p14="http://schemas.microsoft.com/office/powerpoint/2010/main" val="2484706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ppt_x</p:attrName>
                                        </p:attrNameLst>
                                      </p:cBhvr>
                                      <p:tavLst>
                                        <p:tav tm="0">
                                          <p:val>
                                            <p:strVal val="#ppt_x-#ppt_w*1.125000"/>
                                          </p:val>
                                        </p:tav>
                                        <p:tav tm="100000">
                                          <p:val>
                                            <p:strVal val="#ppt_x"/>
                                          </p:val>
                                        </p:tav>
                                      </p:tavLst>
                                    </p:anim>
                                    <p:animEffect transition="in" filter="wipe(right)">
                                      <p:cBhvr>
                                        <p:cTn id="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Word2vec</a:t>
            </a:r>
            <a:r>
              <a:rPr lang="zh-CN" altLang="en-US" dirty="0" smtClean="0"/>
              <a:t>计算出的所有相关词的分类</a:t>
            </a:r>
            <a:endParaRPr lang="zh-CN" altLang="en-US" dirty="0"/>
          </a:p>
        </p:txBody>
      </p:sp>
      <p:sp>
        <p:nvSpPr>
          <p:cNvPr id="3" name="内容占位符 2"/>
          <p:cNvSpPr>
            <a:spLocks noGrp="1"/>
          </p:cNvSpPr>
          <p:nvPr>
            <p:ph idx="1"/>
          </p:nvPr>
        </p:nvSpPr>
        <p:spPr/>
        <p:txBody>
          <a:bodyPr>
            <a:normAutofit fontScale="62500" lnSpcReduction="20000"/>
          </a:bodyPr>
          <a:lstStyle/>
          <a:p>
            <a:r>
              <a:rPr lang="zh-CN" altLang="en-US" dirty="0" smtClean="0"/>
              <a:t>车票</a:t>
            </a:r>
            <a:r>
              <a:rPr lang="zh-CN" altLang="en-US" dirty="0"/>
              <a:t>	火车票	</a:t>
            </a:r>
            <a:r>
              <a:rPr lang="en-US" altLang="zh-CN" dirty="0"/>
              <a:t>.841399729251862</a:t>
            </a:r>
          </a:p>
          <a:p>
            <a:r>
              <a:rPr lang="zh-CN" altLang="en-US" dirty="0"/>
              <a:t>客票	火车票	</a:t>
            </a:r>
            <a:r>
              <a:rPr lang="en-US" altLang="zh-CN" dirty="0"/>
              <a:t>.</a:t>
            </a:r>
            <a:r>
              <a:rPr lang="en-US" altLang="zh-CN" dirty="0" smtClean="0"/>
              <a:t>569890141487122</a:t>
            </a:r>
          </a:p>
          <a:p>
            <a:endParaRPr lang="en-US" altLang="zh-CN" dirty="0"/>
          </a:p>
          <a:p>
            <a:r>
              <a:rPr lang="zh-CN" altLang="en-US" dirty="0"/>
              <a:t>车站	</a:t>
            </a:r>
            <a:r>
              <a:rPr lang="en-US" altLang="zh-CN" dirty="0" smtClean="0"/>
              <a:t>	</a:t>
            </a:r>
            <a:r>
              <a:rPr lang="zh-CN" altLang="en-US" dirty="0" smtClean="0"/>
              <a:t>火车站</a:t>
            </a:r>
            <a:r>
              <a:rPr lang="zh-CN" altLang="en-US" dirty="0"/>
              <a:t>	</a:t>
            </a:r>
            <a:r>
              <a:rPr lang="en-US" altLang="zh-CN" dirty="0"/>
              <a:t>.741208910942078</a:t>
            </a:r>
          </a:p>
          <a:p>
            <a:r>
              <a:rPr lang="zh-CN" altLang="en-US" dirty="0" smtClean="0"/>
              <a:t>火车站</a:t>
            </a:r>
            <a:r>
              <a:rPr lang="en-US" altLang="zh-CN" dirty="0" smtClean="0"/>
              <a:t>	</a:t>
            </a:r>
            <a:r>
              <a:rPr lang="zh-CN" altLang="en-US" dirty="0" smtClean="0"/>
              <a:t>西站</a:t>
            </a:r>
            <a:r>
              <a:rPr lang="zh-CN" altLang="en-US" dirty="0"/>
              <a:t>	</a:t>
            </a:r>
            <a:r>
              <a:rPr lang="en-US" altLang="zh-CN" dirty="0" smtClean="0"/>
              <a:t>.</a:t>
            </a:r>
            <a:r>
              <a:rPr lang="en-US" altLang="zh-CN" dirty="0"/>
              <a:t>696171879768372</a:t>
            </a:r>
          </a:p>
          <a:p>
            <a:r>
              <a:rPr lang="zh-CN" altLang="en-US" dirty="0"/>
              <a:t>火车站	北站	</a:t>
            </a:r>
            <a:r>
              <a:rPr lang="en-US" altLang="zh-CN" dirty="0" smtClean="0"/>
              <a:t>.</a:t>
            </a:r>
            <a:r>
              <a:rPr lang="en-US" altLang="zh-CN" dirty="0"/>
              <a:t>694334983825684</a:t>
            </a:r>
          </a:p>
          <a:p>
            <a:endParaRPr lang="en-US" altLang="zh-CN" dirty="0" smtClean="0"/>
          </a:p>
          <a:p>
            <a:r>
              <a:rPr lang="zh-CN" altLang="en-US" dirty="0" smtClean="0"/>
              <a:t>乘机</a:t>
            </a:r>
            <a:r>
              <a:rPr lang="zh-CN" altLang="en-US" dirty="0"/>
              <a:t>	乘火车	</a:t>
            </a:r>
            <a:r>
              <a:rPr lang="en-US" altLang="zh-CN" dirty="0"/>
              <a:t>.576373159885406</a:t>
            </a:r>
          </a:p>
          <a:p>
            <a:r>
              <a:rPr lang="zh-CN" altLang="en-US" dirty="0"/>
              <a:t>出差	坐火车	</a:t>
            </a:r>
            <a:r>
              <a:rPr lang="en-US" altLang="zh-CN" dirty="0"/>
              <a:t>.607399046421051</a:t>
            </a:r>
          </a:p>
          <a:p>
            <a:r>
              <a:rPr lang="zh-CN" altLang="en-US" dirty="0"/>
              <a:t>起程	乘火车	</a:t>
            </a:r>
            <a:r>
              <a:rPr lang="en-US" altLang="zh-CN" dirty="0"/>
              <a:t>.590905547142029</a:t>
            </a:r>
          </a:p>
          <a:p>
            <a:r>
              <a:rPr lang="zh-CN" altLang="en-US" dirty="0"/>
              <a:t>搭乘	乘火车	</a:t>
            </a:r>
            <a:r>
              <a:rPr lang="en-US" altLang="zh-CN" dirty="0"/>
              <a:t>.58670836687088</a:t>
            </a:r>
          </a:p>
          <a:p>
            <a:r>
              <a:rPr lang="zh-CN" altLang="en-US" dirty="0"/>
              <a:t>驱车	乘火车	</a:t>
            </a:r>
            <a:r>
              <a:rPr lang="en-US" altLang="zh-CN" dirty="0"/>
              <a:t>.528952598571777</a:t>
            </a:r>
          </a:p>
          <a:p>
            <a:r>
              <a:rPr lang="zh-CN" altLang="en-US" dirty="0"/>
              <a:t>动身	坐火车	</a:t>
            </a:r>
            <a:r>
              <a:rPr lang="en-US" altLang="zh-CN" dirty="0"/>
              <a:t>.</a:t>
            </a:r>
            <a:r>
              <a:rPr lang="en-US" altLang="zh-CN" dirty="0" smtClean="0"/>
              <a:t>568086743354797</a:t>
            </a:r>
            <a:endParaRPr lang="en-US" altLang="zh-CN" dirty="0"/>
          </a:p>
        </p:txBody>
      </p:sp>
    </p:spTree>
    <p:extLst>
      <p:ext uri="{BB962C8B-B14F-4D97-AF65-F5344CB8AC3E}">
        <p14:creationId xmlns:p14="http://schemas.microsoft.com/office/powerpoint/2010/main" val="14801208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20000"/>
          </a:bodyPr>
          <a:lstStyle/>
          <a:p>
            <a:endParaRPr lang="en-US" altLang="zh-CN" dirty="0"/>
          </a:p>
          <a:p>
            <a:r>
              <a:rPr lang="zh-CN" altLang="en-US" dirty="0"/>
              <a:t>火车	</a:t>
            </a:r>
            <a:r>
              <a:rPr lang="en-US" altLang="zh-CN" dirty="0" smtClean="0"/>
              <a:t>	</a:t>
            </a:r>
            <a:r>
              <a:rPr lang="zh-CN" altLang="en-US" dirty="0" smtClean="0"/>
              <a:t>公交</a:t>
            </a:r>
            <a:r>
              <a:rPr lang="zh-CN" altLang="en-US" dirty="0"/>
              <a:t>车	</a:t>
            </a:r>
            <a:r>
              <a:rPr lang="en-US" altLang="zh-CN" dirty="0"/>
              <a:t>.60146951675415</a:t>
            </a:r>
          </a:p>
          <a:p>
            <a:r>
              <a:rPr lang="zh-CN" altLang="en-US" dirty="0"/>
              <a:t>火车	</a:t>
            </a:r>
            <a:r>
              <a:rPr lang="en-US" altLang="zh-CN" dirty="0" smtClean="0"/>
              <a:t>	</a:t>
            </a:r>
            <a:r>
              <a:rPr lang="zh-CN" altLang="en-US" dirty="0" smtClean="0"/>
              <a:t>大</a:t>
            </a:r>
            <a:r>
              <a:rPr lang="zh-CN" altLang="en-US" dirty="0"/>
              <a:t>巴车	</a:t>
            </a:r>
            <a:r>
              <a:rPr lang="en-US" altLang="zh-CN" dirty="0"/>
              <a:t>.578102648258209</a:t>
            </a:r>
          </a:p>
          <a:p>
            <a:endParaRPr lang="en-US" altLang="zh-CN" dirty="0"/>
          </a:p>
          <a:p>
            <a:r>
              <a:rPr lang="zh-CN" altLang="en-US" dirty="0" smtClean="0"/>
              <a:t>火车站</a:t>
            </a:r>
            <a:r>
              <a:rPr lang="zh-CN" altLang="en-US" dirty="0"/>
              <a:t>	车站	</a:t>
            </a:r>
            <a:r>
              <a:rPr lang="en-US" altLang="zh-CN" dirty="0" smtClean="0"/>
              <a:t>	.</a:t>
            </a:r>
            <a:r>
              <a:rPr lang="en-US" altLang="zh-CN" dirty="0"/>
              <a:t>741208910942078</a:t>
            </a:r>
          </a:p>
          <a:p>
            <a:r>
              <a:rPr lang="zh-CN" altLang="en-US" dirty="0"/>
              <a:t>机场	</a:t>
            </a:r>
            <a:r>
              <a:rPr lang="en-US" altLang="zh-CN" dirty="0" smtClean="0"/>
              <a:t>	</a:t>
            </a:r>
            <a:r>
              <a:rPr lang="zh-CN" altLang="en-US" dirty="0" smtClean="0"/>
              <a:t>火车站</a:t>
            </a:r>
            <a:r>
              <a:rPr lang="zh-CN" altLang="en-US" dirty="0"/>
              <a:t>	</a:t>
            </a:r>
            <a:r>
              <a:rPr lang="en-US" altLang="zh-CN" dirty="0"/>
              <a:t>.606023609638214</a:t>
            </a:r>
          </a:p>
          <a:p>
            <a:r>
              <a:rPr lang="zh-CN" altLang="en-US" dirty="0"/>
              <a:t>汽车站	火车站	</a:t>
            </a:r>
            <a:r>
              <a:rPr lang="en-US" altLang="zh-CN" dirty="0"/>
              <a:t>.771833002567291</a:t>
            </a:r>
          </a:p>
          <a:p>
            <a:r>
              <a:rPr lang="zh-CN" altLang="en-US" dirty="0"/>
              <a:t>火车站	汽车站	</a:t>
            </a:r>
            <a:r>
              <a:rPr lang="en-US" altLang="zh-CN" dirty="0"/>
              <a:t>.771833002567291</a:t>
            </a:r>
          </a:p>
          <a:p>
            <a:r>
              <a:rPr lang="zh-CN" altLang="en-US" dirty="0"/>
              <a:t>货运站	火车站	</a:t>
            </a:r>
            <a:r>
              <a:rPr lang="en-US" altLang="zh-CN" dirty="0"/>
              <a:t>.528095364570618</a:t>
            </a:r>
          </a:p>
          <a:p>
            <a:r>
              <a:rPr lang="zh-CN" altLang="en-US" dirty="0"/>
              <a:t>火车站	长途汽车站	</a:t>
            </a:r>
            <a:r>
              <a:rPr lang="en-US" altLang="zh-CN" dirty="0"/>
              <a:t>.795943439006805</a:t>
            </a:r>
          </a:p>
          <a:p>
            <a:r>
              <a:rPr lang="zh-CN" altLang="en-US" dirty="0"/>
              <a:t>首都机场	太原火车站	</a:t>
            </a:r>
            <a:r>
              <a:rPr lang="en-US" altLang="zh-CN" dirty="0"/>
              <a:t>.540084898471832</a:t>
            </a:r>
          </a:p>
          <a:p>
            <a:endParaRPr lang="zh-CN" altLang="en-US" dirty="0"/>
          </a:p>
        </p:txBody>
      </p:sp>
    </p:spTree>
    <p:extLst>
      <p:ext uri="{BB962C8B-B14F-4D97-AF65-F5344CB8AC3E}">
        <p14:creationId xmlns:p14="http://schemas.microsoft.com/office/powerpoint/2010/main" val="39190202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a:t>火车头	内燃机车	</a:t>
            </a:r>
            <a:r>
              <a:rPr lang="en-US" altLang="zh-CN" dirty="0"/>
              <a:t>.460995435714722</a:t>
            </a:r>
          </a:p>
          <a:p>
            <a:r>
              <a:rPr lang="zh-CN" altLang="en-US" dirty="0"/>
              <a:t>火车	列车	</a:t>
            </a:r>
            <a:r>
              <a:rPr lang="en-US" altLang="zh-CN" dirty="0" smtClean="0"/>
              <a:t>	.</a:t>
            </a:r>
            <a:r>
              <a:rPr lang="en-US" altLang="zh-CN" dirty="0"/>
              <a:t>671974003314972</a:t>
            </a:r>
          </a:p>
          <a:p>
            <a:r>
              <a:rPr lang="zh-CN" altLang="en-US" dirty="0"/>
              <a:t>列车	火车	</a:t>
            </a:r>
            <a:r>
              <a:rPr lang="en-US" altLang="zh-CN" dirty="0" smtClean="0"/>
              <a:t>	.</a:t>
            </a:r>
            <a:r>
              <a:rPr lang="en-US" altLang="zh-CN" dirty="0"/>
              <a:t>671974003314972</a:t>
            </a:r>
          </a:p>
          <a:p>
            <a:r>
              <a:rPr lang="zh-CN" altLang="en-US" dirty="0"/>
              <a:t>火车	一列	</a:t>
            </a:r>
            <a:r>
              <a:rPr lang="en-US" altLang="zh-CN" dirty="0" smtClean="0"/>
              <a:t>	.</a:t>
            </a:r>
            <a:r>
              <a:rPr lang="en-US" altLang="zh-CN" dirty="0"/>
              <a:t>589093863964081</a:t>
            </a:r>
          </a:p>
          <a:p>
            <a:r>
              <a:rPr lang="zh-CN" altLang="en-US" dirty="0"/>
              <a:t>火车	铁轨	</a:t>
            </a:r>
            <a:r>
              <a:rPr lang="en-US" altLang="zh-CN" dirty="0" smtClean="0"/>
              <a:t>	.</a:t>
            </a:r>
            <a:r>
              <a:rPr lang="en-US" altLang="zh-CN" dirty="0"/>
              <a:t>576129078865051</a:t>
            </a:r>
          </a:p>
          <a:p>
            <a:endParaRPr lang="en-US" altLang="zh-CN" dirty="0"/>
          </a:p>
          <a:p>
            <a:endParaRPr lang="en-US" altLang="zh-CN" dirty="0"/>
          </a:p>
          <a:p>
            <a:endParaRPr lang="zh-CN" altLang="en-US" dirty="0"/>
          </a:p>
          <a:p>
            <a:endParaRPr lang="zh-CN" altLang="en-US" dirty="0"/>
          </a:p>
        </p:txBody>
      </p:sp>
    </p:spTree>
    <p:extLst>
      <p:ext uri="{BB962C8B-B14F-4D97-AF65-F5344CB8AC3E}">
        <p14:creationId xmlns:p14="http://schemas.microsoft.com/office/powerpoint/2010/main" val="13742313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不靠谱的信息</a:t>
            </a:r>
            <a:endParaRPr lang="zh-CN" altLang="en-US" dirty="0"/>
          </a:p>
        </p:txBody>
      </p:sp>
      <p:sp>
        <p:nvSpPr>
          <p:cNvPr id="3" name="内容占位符 2"/>
          <p:cNvSpPr>
            <a:spLocks noGrp="1"/>
          </p:cNvSpPr>
          <p:nvPr>
            <p:ph idx="1"/>
          </p:nvPr>
        </p:nvSpPr>
        <p:spPr/>
        <p:txBody>
          <a:bodyPr/>
          <a:lstStyle/>
          <a:p>
            <a:r>
              <a:rPr lang="zh-CN" altLang="en-US" dirty="0"/>
              <a:t>火车头	狼堡	</a:t>
            </a:r>
            <a:r>
              <a:rPr lang="en-US" altLang="zh-CN" dirty="0" smtClean="0"/>
              <a:t>	.</a:t>
            </a:r>
            <a:r>
              <a:rPr lang="en-US" altLang="zh-CN" dirty="0"/>
              <a:t>480554491281509</a:t>
            </a:r>
          </a:p>
          <a:p>
            <a:r>
              <a:rPr lang="zh-CN" altLang="en-US" dirty="0"/>
              <a:t>火车头	猎鹰	</a:t>
            </a:r>
            <a:r>
              <a:rPr lang="en-US" altLang="zh-CN" dirty="0" smtClean="0"/>
              <a:t>	.</a:t>
            </a:r>
            <a:r>
              <a:rPr lang="en-US" altLang="zh-CN" dirty="0"/>
              <a:t>43925267457962</a:t>
            </a:r>
          </a:p>
          <a:p>
            <a:r>
              <a:rPr lang="zh-CN" altLang="en-US" dirty="0"/>
              <a:t>火车头	小钢炮	</a:t>
            </a:r>
            <a:r>
              <a:rPr lang="en-US" altLang="zh-CN" dirty="0"/>
              <a:t>.448086827993393</a:t>
            </a:r>
          </a:p>
          <a:p>
            <a:endParaRPr lang="en-US" altLang="zh-CN" dirty="0" smtClean="0"/>
          </a:p>
          <a:p>
            <a:r>
              <a:rPr lang="zh-CN" altLang="en-US" dirty="0" smtClean="0"/>
              <a:t>火车头</a:t>
            </a:r>
            <a:r>
              <a:rPr lang="zh-CN" altLang="en-US" dirty="0"/>
              <a:t>	妖人	</a:t>
            </a:r>
            <a:r>
              <a:rPr lang="en-US" altLang="zh-CN" dirty="0" smtClean="0"/>
              <a:t>	.</a:t>
            </a:r>
            <a:r>
              <a:rPr lang="en-US" altLang="zh-CN" dirty="0"/>
              <a:t>451286911964417</a:t>
            </a:r>
          </a:p>
          <a:p>
            <a:r>
              <a:rPr lang="zh-CN" altLang="en-US" dirty="0"/>
              <a:t>航速	火车皮	</a:t>
            </a:r>
            <a:r>
              <a:rPr lang="en-US" altLang="zh-CN" dirty="0"/>
              <a:t>.530428886413574</a:t>
            </a:r>
          </a:p>
          <a:p>
            <a:r>
              <a:rPr lang="zh-CN" altLang="en-US" dirty="0"/>
              <a:t>马车	火车头	</a:t>
            </a:r>
            <a:r>
              <a:rPr lang="en-US" altLang="zh-CN" dirty="0"/>
              <a:t>.411905080080032</a:t>
            </a:r>
            <a:endParaRPr lang="zh-CN" altLang="en-US" dirty="0"/>
          </a:p>
          <a:p>
            <a:endParaRPr lang="zh-CN" altLang="en-US" dirty="0"/>
          </a:p>
        </p:txBody>
      </p:sp>
    </p:spTree>
    <p:extLst>
      <p:ext uri="{BB962C8B-B14F-4D97-AF65-F5344CB8AC3E}">
        <p14:creationId xmlns:p14="http://schemas.microsoft.com/office/powerpoint/2010/main" val="34129089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Word2vec</a:t>
            </a:r>
            <a:r>
              <a:rPr lang="zh-CN" altLang="en-US" dirty="0" smtClean="0"/>
              <a:t>应用</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en-US" dirty="0"/>
              <a:t>可以挖掘词之间的关系，譬如</a:t>
            </a:r>
            <a:r>
              <a:rPr lang="zh-CN" altLang="en-US" dirty="0" smtClean="0"/>
              <a:t>同义词、反义词。</a:t>
            </a:r>
            <a:endParaRPr lang="zh-CN" altLang="en-US" dirty="0"/>
          </a:p>
          <a:p>
            <a:r>
              <a:rPr lang="zh-CN" altLang="en-US" dirty="0"/>
              <a:t>可以将词向量作为特征应用到其他机器学习任务</a:t>
            </a:r>
            <a:r>
              <a:rPr lang="zh-CN" altLang="en-US" dirty="0" smtClean="0"/>
              <a:t>中</a:t>
            </a:r>
            <a:endParaRPr lang="zh-CN" altLang="en-US" dirty="0"/>
          </a:p>
          <a:p>
            <a:r>
              <a:rPr lang="zh-CN" altLang="en-US" dirty="0"/>
              <a:t>用于</a:t>
            </a:r>
            <a:r>
              <a:rPr lang="zh-CN" altLang="en-US" dirty="0" smtClean="0"/>
              <a:t>机器翻译。</a:t>
            </a:r>
            <a:r>
              <a:rPr lang="zh-CN" altLang="en-US" dirty="0"/>
              <a:t>分别训练两种语言的词向量，再通过词向量空间中的矩阵变换，将一种语言转变成另一种语言。</a:t>
            </a:r>
          </a:p>
          <a:p>
            <a:r>
              <a:rPr lang="zh-CN" altLang="en-US" dirty="0" smtClean="0"/>
              <a:t>推理：即</a:t>
            </a:r>
            <a:r>
              <a:rPr lang="zh-CN" altLang="en-US" dirty="0"/>
              <a:t>已知</a:t>
            </a:r>
            <a:r>
              <a:rPr lang="en-US" altLang="zh-CN" dirty="0"/>
              <a:t>a</a:t>
            </a:r>
            <a:r>
              <a:rPr lang="zh-CN" altLang="en-US" dirty="0"/>
              <a:t>之于</a:t>
            </a:r>
            <a:r>
              <a:rPr lang="en-US" altLang="zh-CN" dirty="0"/>
              <a:t>b</a:t>
            </a:r>
            <a:r>
              <a:rPr lang="zh-CN" altLang="en-US" dirty="0"/>
              <a:t>犹如</a:t>
            </a:r>
            <a:r>
              <a:rPr lang="en-US" altLang="zh-CN" dirty="0"/>
              <a:t>c</a:t>
            </a:r>
            <a:r>
              <a:rPr lang="zh-CN" altLang="en-US" dirty="0"/>
              <a:t>之于</a:t>
            </a:r>
            <a:r>
              <a:rPr lang="en-US" altLang="zh-CN" dirty="0"/>
              <a:t>d</a:t>
            </a:r>
            <a:r>
              <a:rPr lang="zh-CN" altLang="en-US" dirty="0"/>
              <a:t>，现在给出 </a:t>
            </a:r>
            <a:r>
              <a:rPr lang="en-US" altLang="zh-CN" dirty="0"/>
              <a:t>a</a:t>
            </a:r>
            <a:r>
              <a:rPr lang="zh-CN" altLang="en-US" dirty="0"/>
              <a:t>、</a:t>
            </a:r>
            <a:r>
              <a:rPr lang="en-US" altLang="zh-CN" dirty="0"/>
              <a:t>b</a:t>
            </a:r>
            <a:r>
              <a:rPr lang="zh-CN" altLang="en-US" dirty="0"/>
              <a:t>、</a:t>
            </a:r>
            <a:r>
              <a:rPr lang="en-US" altLang="zh-CN" dirty="0"/>
              <a:t>c</a:t>
            </a:r>
            <a:r>
              <a:rPr lang="zh-CN" altLang="en-US" dirty="0"/>
              <a:t>，</a:t>
            </a:r>
            <a:r>
              <a:rPr lang="en-US" altLang="zh-CN" dirty="0"/>
              <a:t>C(a)-C(b)+C(c)</a:t>
            </a:r>
            <a:r>
              <a:rPr lang="zh-CN" altLang="en-US" dirty="0"/>
              <a:t>约等于</a:t>
            </a:r>
            <a:r>
              <a:rPr lang="en-US" altLang="zh-CN" dirty="0"/>
              <a:t>C(d)</a:t>
            </a:r>
            <a:r>
              <a:rPr lang="zh-CN" altLang="en-US" dirty="0"/>
              <a:t>，</a:t>
            </a:r>
            <a:r>
              <a:rPr lang="en-US" altLang="zh-CN" dirty="0"/>
              <a:t>C(*)</a:t>
            </a:r>
            <a:r>
              <a:rPr lang="zh-CN" altLang="en-US" dirty="0"/>
              <a:t>表示词向量。可以利用这个特性，提取词语之间的层次关系。</a:t>
            </a:r>
          </a:p>
          <a:p>
            <a:r>
              <a:rPr lang="en-US" altLang="zh-CN" dirty="0"/>
              <a:t>Connecting Images and Sentences</a:t>
            </a:r>
            <a:r>
              <a:rPr lang="zh-CN" altLang="en-US" dirty="0"/>
              <a:t>，</a:t>
            </a:r>
            <a:r>
              <a:rPr lang="en-US" altLang="zh-CN" dirty="0"/>
              <a:t>image understanding</a:t>
            </a:r>
            <a:r>
              <a:rPr lang="zh-CN" altLang="en-US" dirty="0"/>
              <a:t>。例如文献，</a:t>
            </a:r>
            <a:r>
              <a:rPr lang="en-US" altLang="zh-CN" dirty="0" err="1"/>
              <a:t>DeViSE</a:t>
            </a:r>
            <a:r>
              <a:rPr lang="en-US" altLang="zh-CN" dirty="0"/>
              <a:t>: A deep visual-semantic </a:t>
            </a:r>
            <a:r>
              <a:rPr lang="en-US" altLang="zh-CN" dirty="0" err="1"/>
              <a:t>em</a:t>
            </a:r>
            <a:r>
              <a:rPr lang="en-US" altLang="zh-CN" dirty="0"/>
              <a:t>-bedding model</a:t>
            </a:r>
            <a:r>
              <a:rPr lang="zh-CN" altLang="en-US" dirty="0"/>
              <a:t>。</a:t>
            </a:r>
          </a:p>
          <a:p>
            <a:r>
              <a:rPr lang="en-US" altLang="zh-CN" dirty="0"/>
              <a:t>Entity completion in Incomplete Knowledge bases or ontologies</a:t>
            </a:r>
            <a:r>
              <a:rPr lang="zh-CN" altLang="en-US" dirty="0"/>
              <a:t>，即</a:t>
            </a:r>
            <a:r>
              <a:rPr lang="en-US" altLang="zh-CN" dirty="0"/>
              <a:t>relational extraction</a:t>
            </a:r>
            <a:r>
              <a:rPr lang="zh-CN" altLang="en-US" dirty="0"/>
              <a:t>。</a:t>
            </a:r>
            <a:r>
              <a:rPr lang="en-US" altLang="zh-CN" dirty="0"/>
              <a:t>Reasoning with neural tensor net- works for knowledge base completion</a:t>
            </a:r>
            <a:r>
              <a:rPr lang="zh-CN" altLang="en-US" dirty="0"/>
              <a:t>。</a:t>
            </a:r>
          </a:p>
          <a:p>
            <a:r>
              <a:rPr lang="en-US" altLang="zh-CN" dirty="0"/>
              <a:t>more word2vec applications</a:t>
            </a:r>
            <a:r>
              <a:rPr lang="zh-CN" altLang="en-US" dirty="0"/>
              <a:t>，点击</a:t>
            </a:r>
            <a:r>
              <a:rPr lang="en-US" altLang="zh-CN" dirty="0">
                <a:hlinkClick r:id="rId2"/>
              </a:rPr>
              <a:t>link1</a:t>
            </a:r>
            <a:r>
              <a:rPr lang="zh-CN" altLang="en-US" dirty="0"/>
              <a:t>，</a:t>
            </a:r>
            <a:r>
              <a:rPr lang="en-US" altLang="zh-CN" dirty="0" smtClean="0">
                <a:hlinkClick r:id="rId3"/>
              </a:rPr>
              <a:t>link2</a:t>
            </a:r>
            <a:endParaRPr lang="en-US" altLang="zh-CN" dirty="0"/>
          </a:p>
        </p:txBody>
      </p:sp>
    </p:spTree>
    <p:extLst>
      <p:ext uri="{BB962C8B-B14F-4D97-AF65-F5344CB8AC3E}">
        <p14:creationId xmlns:p14="http://schemas.microsoft.com/office/powerpoint/2010/main" val="19422339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en-US" dirty="0"/>
              <a:t>除了产生词向量，</a:t>
            </a:r>
            <a:r>
              <a:rPr lang="en-US" altLang="zh-CN" dirty="0"/>
              <a:t>word2vec</a:t>
            </a:r>
            <a:r>
              <a:rPr lang="zh-CN" altLang="en-US" dirty="0"/>
              <a:t>还有很多其他应用领域，对此我们需要把握两个概念：</a:t>
            </a:r>
            <a:r>
              <a:rPr lang="en-US" altLang="zh-CN" dirty="0"/>
              <a:t>doc</a:t>
            </a:r>
            <a:r>
              <a:rPr lang="zh-CN" altLang="en-US" dirty="0"/>
              <a:t>和</a:t>
            </a:r>
            <a:r>
              <a:rPr lang="en-US" altLang="zh-CN" dirty="0"/>
              <a:t>word</a:t>
            </a:r>
            <a:r>
              <a:rPr lang="zh-CN" altLang="en-US" dirty="0" smtClean="0"/>
              <a:t>。</a:t>
            </a:r>
            <a:endParaRPr lang="en-US" altLang="zh-CN" dirty="0" smtClean="0"/>
          </a:p>
          <a:p>
            <a:r>
              <a:rPr lang="zh-CN" altLang="en-US" dirty="0" smtClean="0"/>
              <a:t>在</a:t>
            </a:r>
            <a:r>
              <a:rPr lang="zh-CN" altLang="en-US" dirty="0"/>
              <a:t>词向量训练中，</a:t>
            </a:r>
            <a:r>
              <a:rPr lang="en-US" altLang="zh-CN" dirty="0"/>
              <a:t>doc</a:t>
            </a:r>
            <a:r>
              <a:rPr lang="zh-CN" altLang="en-US" dirty="0"/>
              <a:t>指的是一篇篇文章，</a:t>
            </a:r>
            <a:r>
              <a:rPr lang="en-US" altLang="zh-CN" dirty="0"/>
              <a:t>word</a:t>
            </a:r>
            <a:r>
              <a:rPr lang="zh-CN" altLang="en-US" dirty="0"/>
              <a:t>就是文章中的词。假设我们将一簇簇相似的用户作为</a:t>
            </a:r>
            <a:r>
              <a:rPr lang="en-US" altLang="zh-CN" dirty="0"/>
              <a:t>doc</a:t>
            </a:r>
            <a:r>
              <a:rPr lang="zh-CN" altLang="en-US" dirty="0"/>
              <a:t>（譬如</a:t>
            </a:r>
            <a:r>
              <a:rPr lang="en-US" altLang="zh-CN" dirty="0"/>
              <a:t>QQ</a:t>
            </a:r>
            <a:r>
              <a:rPr lang="zh-CN" altLang="en-US" dirty="0"/>
              <a:t>群），将单个用户作为</a:t>
            </a:r>
            <a:r>
              <a:rPr lang="en-US" altLang="zh-CN" dirty="0"/>
              <a:t>word</a:t>
            </a:r>
            <a:r>
              <a:rPr lang="zh-CN" altLang="en-US" dirty="0"/>
              <a:t>，我们则可以训练</a:t>
            </a:r>
            <a:r>
              <a:rPr lang="en-US" altLang="zh-CN" dirty="0"/>
              <a:t>user distributed representation</a:t>
            </a:r>
            <a:r>
              <a:rPr lang="zh-CN" altLang="en-US" dirty="0"/>
              <a:t>，可以借此挖掘相似用户。</a:t>
            </a:r>
          </a:p>
          <a:p>
            <a:r>
              <a:rPr lang="zh-CN" altLang="en-US" dirty="0"/>
              <a:t>假设我们将一个个</a:t>
            </a:r>
            <a:r>
              <a:rPr lang="en-US" altLang="zh-CN" dirty="0"/>
              <a:t>query session</a:t>
            </a:r>
            <a:r>
              <a:rPr lang="zh-CN" altLang="en-US" dirty="0"/>
              <a:t>作为</a:t>
            </a:r>
            <a:r>
              <a:rPr lang="en-US" altLang="zh-CN" dirty="0"/>
              <a:t>doc</a:t>
            </a:r>
            <a:r>
              <a:rPr lang="zh-CN" altLang="en-US" dirty="0"/>
              <a:t>，将</a:t>
            </a:r>
            <a:r>
              <a:rPr lang="en-US" altLang="zh-CN" dirty="0"/>
              <a:t>query</a:t>
            </a:r>
            <a:r>
              <a:rPr lang="zh-CN" altLang="en-US" dirty="0"/>
              <a:t>作为</a:t>
            </a:r>
            <a:r>
              <a:rPr lang="en-US" altLang="zh-CN" dirty="0"/>
              <a:t>word</a:t>
            </a:r>
            <a:r>
              <a:rPr lang="zh-CN" altLang="en-US" dirty="0"/>
              <a:t>，我们则可以训练</a:t>
            </a:r>
            <a:r>
              <a:rPr lang="en-US" altLang="zh-CN" dirty="0"/>
              <a:t>query distributed representation</a:t>
            </a:r>
            <a:r>
              <a:rPr lang="zh-CN" altLang="en-US" dirty="0"/>
              <a:t>，挖掘相似</a:t>
            </a:r>
            <a:r>
              <a:rPr lang="en-US" altLang="zh-CN" dirty="0"/>
              <a:t>query</a:t>
            </a:r>
            <a:r>
              <a:rPr lang="zh-CN" altLang="en-US" dirty="0" smtClean="0"/>
              <a:t>。</a:t>
            </a:r>
            <a:endParaRPr lang="en-US" altLang="zh-CN" dirty="0" smtClean="0"/>
          </a:p>
          <a:p>
            <a:endParaRPr lang="en-US" altLang="zh-CN" dirty="0"/>
          </a:p>
          <a:p>
            <a:r>
              <a:rPr lang="zh-CN" altLang="en-US" dirty="0" smtClean="0">
                <a:solidFill>
                  <a:srgbClr val="FF0000"/>
                </a:solidFill>
              </a:rPr>
              <a:t>思考：你还能想得出来哪类应用可以用</a:t>
            </a:r>
            <a:r>
              <a:rPr lang="en-US" altLang="zh-CN" dirty="0" smtClean="0">
                <a:solidFill>
                  <a:srgbClr val="FF0000"/>
                </a:solidFill>
              </a:rPr>
              <a:t>word2vec</a:t>
            </a:r>
            <a:r>
              <a:rPr lang="zh-CN" altLang="en-US" dirty="0" smtClean="0">
                <a:solidFill>
                  <a:srgbClr val="FF0000"/>
                </a:solidFill>
              </a:rPr>
              <a:t>来实现？</a:t>
            </a:r>
            <a:endParaRPr lang="zh-CN" altLang="en-US" dirty="0">
              <a:solidFill>
                <a:srgbClr val="FF0000"/>
              </a:solidFill>
            </a:endParaRPr>
          </a:p>
          <a:p>
            <a:endParaRPr lang="zh-CN" altLang="en-US" dirty="0"/>
          </a:p>
        </p:txBody>
      </p:sp>
    </p:spTree>
    <p:extLst>
      <p:ext uri="{BB962C8B-B14F-4D97-AF65-F5344CB8AC3E}">
        <p14:creationId xmlns:p14="http://schemas.microsoft.com/office/powerpoint/2010/main" val="36174514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操作：</a:t>
            </a:r>
            <a:endParaRPr lang="zh-CN" altLang="en-US" dirty="0"/>
          </a:p>
        </p:txBody>
      </p:sp>
      <p:sp>
        <p:nvSpPr>
          <p:cNvPr id="3" name="内容占位符 2"/>
          <p:cNvSpPr>
            <a:spLocks noGrp="1"/>
          </p:cNvSpPr>
          <p:nvPr>
            <p:ph idx="1"/>
          </p:nvPr>
        </p:nvSpPr>
        <p:spPr/>
        <p:txBody>
          <a:bodyPr>
            <a:normAutofit/>
          </a:bodyPr>
          <a:lstStyle/>
          <a:p>
            <a:r>
              <a:rPr lang="en-US" altLang="zh-CN" dirty="0" smtClean="0"/>
              <a:t>1</a:t>
            </a:r>
            <a:r>
              <a:rPr lang="en-US" altLang="zh-CN" dirty="0"/>
              <a:t>. </a:t>
            </a:r>
            <a:r>
              <a:rPr lang="zh-CN" altLang="en-US" dirty="0" smtClean="0"/>
              <a:t>打开</a:t>
            </a:r>
            <a:r>
              <a:rPr lang="en-US" altLang="zh-CN" dirty="0" smtClean="0"/>
              <a:t>word2vec_Demo</a:t>
            </a:r>
            <a:r>
              <a:rPr lang="zh-CN" altLang="en-US" dirty="0" smtClean="0"/>
              <a:t>目录</a:t>
            </a:r>
            <a:endParaRPr lang="en-US" altLang="zh-CN" dirty="0" smtClean="0"/>
          </a:p>
          <a:p>
            <a:pPr lvl="1"/>
            <a:r>
              <a:rPr lang="zh-CN" altLang="en-US" dirty="0" smtClean="0"/>
              <a:t>本样例提供了访问两个模型的代码，</a:t>
            </a:r>
            <a:r>
              <a:rPr lang="en-US" altLang="zh-CN" dirty="0" smtClean="0"/>
              <a:t>test_shilu.py</a:t>
            </a:r>
            <a:r>
              <a:rPr lang="zh-CN" altLang="en-US" dirty="0" smtClean="0"/>
              <a:t>访问的是一个在线咨询疾病的模型，</a:t>
            </a:r>
            <a:r>
              <a:rPr lang="en-US" altLang="zh-CN" dirty="0" smtClean="0"/>
              <a:t>test_sogo.py</a:t>
            </a:r>
            <a:r>
              <a:rPr lang="zh-CN" altLang="en-US" dirty="0" smtClean="0"/>
              <a:t>访问的是根据搜狗新闻语料库训练出来的模型。</a:t>
            </a:r>
            <a:endParaRPr lang="en-US" altLang="zh-CN" dirty="0" smtClean="0"/>
          </a:p>
          <a:p>
            <a:r>
              <a:rPr lang="en-US" altLang="zh-CN" dirty="0" smtClean="0"/>
              <a:t>2. </a:t>
            </a:r>
            <a:r>
              <a:rPr lang="zh-CN" altLang="en-US" dirty="0" smtClean="0"/>
              <a:t>分别运行这两个程序：</a:t>
            </a:r>
            <a:endParaRPr lang="en-US" altLang="zh-CN" dirty="0" smtClean="0"/>
          </a:p>
          <a:p>
            <a:pPr lvl="1"/>
            <a:r>
              <a:rPr lang="zh-CN" altLang="en-US" dirty="0" smtClean="0"/>
              <a:t>横向：输入一个词查询一个词的相关词、输入三个词进行推理分析，输入四个词进行聚类分析</a:t>
            </a:r>
            <a:endParaRPr lang="en-US" altLang="zh-CN" dirty="0" smtClean="0"/>
          </a:p>
          <a:p>
            <a:pPr lvl="1"/>
            <a:r>
              <a:rPr lang="zh-CN" altLang="en-US" dirty="0" smtClean="0"/>
              <a:t>纵向：两者都输入一个相同的词（如“感冒”），了解不同语料对模型的影响。</a:t>
            </a:r>
            <a:endParaRPr lang="zh-CN" altLang="en-US" dirty="0"/>
          </a:p>
        </p:txBody>
      </p:sp>
    </p:spTree>
    <p:extLst>
      <p:ext uri="{BB962C8B-B14F-4D97-AF65-F5344CB8AC3E}">
        <p14:creationId xmlns:p14="http://schemas.microsoft.com/office/powerpoint/2010/main" val="15312846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自动提取关键词、自动摘要、文档相似度计算</a:t>
            </a:r>
            <a:endParaRPr lang="zh-CN" altLang="en-US" dirty="0"/>
          </a:p>
        </p:txBody>
      </p:sp>
      <p:sp>
        <p:nvSpPr>
          <p:cNvPr id="3" name="内容占位符 2"/>
          <p:cNvSpPr>
            <a:spLocks noGrp="1"/>
          </p:cNvSpPr>
          <p:nvPr>
            <p:ph idx="1"/>
          </p:nvPr>
        </p:nvSpPr>
        <p:spPr/>
        <p:txBody>
          <a:bodyPr/>
          <a:lstStyle/>
          <a:p>
            <a:r>
              <a:rPr lang="en-US" altLang="zh-CN" dirty="0"/>
              <a:t>TF-IDF</a:t>
            </a:r>
            <a:r>
              <a:rPr lang="zh-CN" altLang="en-US" dirty="0" smtClean="0"/>
              <a:t>算法</a:t>
            </a:r>
            <a:endParaRPr lang="en-US" altLang="zh-CN" dirty="0" smtClean="0"/>
          </a:p>
          <a:p>
            <a:r>
              <a:rPr lang="en-US" altLang="zh-CN" dirty="0" err="1" smtClean="0"/>
              <a:t>TextRank</a:t>
            </a:r>
            <a:r>
              <a:rPr lang="zh-CN" altLang="en-US" dirty="0" smtClean="0"/>
              <a:t>算法</a:t>
            </a:r>
            <a:endParaRPr lang="en-US" altLang="zh-CN" dirty="0" smtClean="0"/>
          </a:p>
          <a:p>
            <a:r>
              <a:rPr lang="en-US" altLang="zh-CN" dirty="0" err="1" smtClean="0"/>
              <a:t>simhash</a:t>
            </a:r>
            <a:r>
              <a:rPr lang="zh-CN" altLang="en-US" dirty="0" smtClean="0"/>
              <a:t>算法</a:t>
            </a:r>
            <a:endParaRPr lang="en-US" altLang="zh-CN" dirty="0" smtClean="0"/>
          </a:p>
          <a:p>
            <a:r>
              <a:rPr lang="en-US" altLang="zh-CN" dirty="0" smtClean="0"/>
              <a:t>LSA</a:t>
            </a:r>
            <a:r>
              <a:rPr lang="zh-CN" altLang="en-US" dirty="0" smtClean="0"/>
              <a:t>算法</a:t>
            </a:r>
            <a:endParaRPr lang="zh-CN" altLang="en-US" dirty="0"/>
          </a:p>
        </p:txBody>
      </p:sp>
    </p:spTree>
    <p:extLst>
      <p:ext uri="{BB962C8B-B14F-4D97-AF65-F5344CB8AC3E}">
        <p14:creationId xmlns:p14="http://schemas.microsoft.com/office/powerpoint/2010/main" val="5611716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自动</a:t>
            </a:r>
            <a:r>
              <a:rPr lang="zh-CN" altLang="en-US" dirty="0"/>
              <a:t>摘要</a:t>
            </a:r>
          </a:p>
        </p:txBody>
      </p:sp>
      <p:sp>
        <p:nvSpPr>
          <p:cNvPr id="3" name="内容占位符 2"/>
          <p:cNvSpPr>
            <a:spLocks noGrp="1"/>
          </p:cNvSpPr>
          <p:nvPr>
            <p:ph idx="1"/>
          </p:nvPr>
        </p:nvSpPr>
        <p:spPr/>
        <p:txBody>
          <a:bodyPr/>
          <a:lstStyle/>
          <a:p>
            <a:r>
              <a:rPr lang="zh-CN" altLang="en-US" dirty="0"/>
              <a:t>利用计算机将大量的文本进行处理，产生简洁、精炼内容的过程就是文本摘要，人们可通过阅读摘要来把握文本主要内容，这不仅大大节省时间，更提高阅读效率。但人工摘要耗时又耗力，已不能满足日益增长的信息需求，因此借助计算机进行文本处理的自动文摘应运而生。近年来，自动文摘、信息检索、信息过滤、机器识别、等研究已成为了人们关注的热点。</a:t>
            </a:r>
            <a:endParaRPr lang="zh-CN" altLang="en-US" dirty="0"/>
          </a:p>
        </p:txBody>
      </p:sp>
    </p:spTree>
    <p:extLst>
      <p:ext uri="{BB962C8B-B14F-4D97-AF65-F5344CB8AC3E}">
        <p14:creationId xmlns:p14="http://schemas.microsoft.com/office/powerpoint/2010/main" val="16075147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自动文摘（</a:t>
            </a:r>
            <a:r>
              <a:rPr lang="en-US" altLang="zh-CN" smtClean="0"/>
              <a:t>Automatic Summarization</a:t>
            </a:r>
            <a:r>
              <a:rPr lang="zh-CN" altLang="en-US" smtClean="0"/>
              <a:t>）的方法主要有两种：</a:t>
            </a:r>
            <a:r>
              <a:rPr lang="en-US" altLang="zh-CN" smtClean="0"/>
              <a:t>Extraction</a:t>
            </a:r>
            <a:r>
              <a:rPr lang="zh-CN" altLang="en-US" smtClean="0"/>
              <a:t>和</a:t>
            </a:r>
            <a:r>
              <a:rPr lang="en-US" altLang="zh-CN" smtClean="0"/>
              <a:t>Abstraction</a:t>
            </a:r>
            <a:r>
              <a:rPr lang="zh-CN" altLang="en-US" smtClean="0"/>
              <a:t>。</a:t>
            </a:r>
            <a:endParaRPr lang="zh-CN" altLang="en-US" dirty="0"/>
          </a:p>
        </p:txBody>
      </p:sp>
      <p:sp>
        <p:nvSpPr>
          <p:cNvPr id="3" name="内容占位符 2"/>
          <p:cNvSpPr>
            <a:spLocks noGrp="1"/>
          </p:cNvSpPr>
          <p:nvPr>
            <p:ph idx="1"/>
          </p:nvPr>
        </p:nvSpPr>
        <p:spPr/>
        <p:txBody>
          <a:bodyPr/>
          <a:lstStyle/>
          <a:p>
            <a:r>
              <a:rPr lang="zh-CN" altLang="en-US" dirty="0" smtClean="0"/>
              <a:t>其中</a:t>
            </a:r>
            <a:r>
              <a:rPr lang="en-US" altLang="zh-CN" dirty="0" smtClean="0"/>
              <a:t>Extraction</a:t>
            </a:r>
            <a:r>
              <a:rPr lang="zh-CN" altLang="en-US" dirty="0" smtClean="0"/>
              <a:t>是抽取式自动文摘方法，通过提取文档中已存在的关键词，句子形成摘要；</a:t>
            </a:r>
            <a:r>
              <a:rPr lang="en-US" altLang="zh-CN" dirty="0" smtClean="0"/>
              <a:t>Abstraction</a:t>
            </a:r>
            <a:r>
              <a:rPr lang="zh-CN" altLang="en-US" dirty="0" smtClean="0"/>
              <a:t>是生成式自动文摘方法，通过建立抽象的语意表示，使用自然语言生成技术，形成摘要。由于生成式自动摘要方法需要复杂的自然语言理解和生成技术支持，应用领域受限。</a:t>
            </a:r>
          </a:p>
          <a:p>
            <a:endParaRPr lang="zh-CN" altLang="en-US" dirty="0"/>
          </a:p>
        </p:txBody>
      </p:sp>
    </p:spTree>
    <p:extLst>
      <p:ext uri="{BB962C8B-B14F-4D97-AF65-F5344CB8AC3E}">
        <p14:creationId xmlns:p14="http://schemas.microsoft.com/office/powerpoint/2010/main" val="15145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zh-CN" dirty="0"/>
              <a:t> ．</a:t>
            </a:r>
            <a:r>
              <a:rPr lang="zh-CN" altLang="en-US" dirty="0" smtClean="0"/>
              <a:t>什么</a:t>
            </a:r>
            <a:r>
              <a:rPr lang="zh-CN" altLang="en-US" dirty="0"/>
              <a:t>是自然语言理解</a:t>
            </a:r>
          </a:p>
        </p:txBody>
      </p:sp>
      <p:sp>
        <p:nvSpPr>
          <p:cNvPr id="3" name="内容占位符 2"/>
          <p:cNvSpPr>
            <a:spLocks noGrp="1"/>
          </p:cNvSpPr>
          <p:nvPr>
            <p:ph idx="1"/>
          </p:nvPr>
        </p:nvSpPr>
        <p:spPr/>
        <p:txBody>
          <a:bodyPr/>
          <a:lstStyle/>
          <a:p>
            <a:r>
              <a:rPr lang="en-US" altLang="zh-CN" dirty="0"/>
              <a:t> </a:t>
            </a:r>
            <a:r>
              <a:rPr lang="zh-CN" altLang="en-US" dirty="0"/>
              <a:t>从微观上讲，语言理解是指从自然语言到机器（计算机系统）内部之间的一种映射。</a:t>
            </a:r>
          </a:p>
          <a:p>
            <a:endParaRPr lang="en-US" altLang="zh-CN" dirty="0" smtClean="0"/>
          </a:p>
          <a:p>
            <a:r>
              <a:rPr lang="zh-CN" altLang="en-US" dirty="0" smtClean="0"/>
              <a:t>自然语言处理（</a:t>
            </a:r>
            <a:r>
              <a:rPr lang="en-US" altLang="zh-CN" dirty="0" smtClean="0"/>
              <a:t>Natural Language Processing</a:t>
            </a:r>
            <a:r>
              <a:rPr lang="zh-CN" altLang="en-US" dirty="0" smtClean="0"/>
              <a:t>，简称</a:t>
            </a:r>
            <a:r>
              <a:rPr lang="en-US" altLang="zh-CN" dirty="0" smtClean="0"/>
              <a:t>NLP</a:t>
            </a:r>
            <a:r>
              <a:rPr lang="zh-CN" altLang="en-US" dirty="0" smtClean="0"/>
              <a:t>）就是用计算机来处理、理解以及运用人类语言（如中文、英文等），它属于人工智能的一个分支，是计算机科学与语言学的交叉学科，又常被称为计算语言学。</a:t>
            </a:r>
            <a:endParaRPr lang="zh-CN" altLang="en-US" dirty="0"/>
          </a:p>
        </p:txBody>
      </p:sp>
    </p:spTree>
    <p:extLst>
      <p:ext uri="{BB962C8B-B14F-4D97-AF65-F5344CB8AC3E}">
        <p14:creationId xmlns:p14="http://schemas.microsoft.com/office/powerpoint/2010/main" val="46596214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主要方法</a:t>
            </a:r>
          </a:p>
        </p:txBody>
      </p:sp>
      <p:sp>
        <p:nvSpPr>
          <p:cNvPr id="3" name="内容占位符 2"/>
          <p:cNvSpPr>
            <a:spLocks noGrp="1"/>
          </p:cNvSpPr>
          <p:nvPr>
            <p:ph idx="1"/>
          </p:nvPr>
        </p:nvSpPr>
        <p:spPr/>
        <p:txBody>
          <a:bodyPr/>
          <a:lstStyle/>
          <a:p>
            <a:r>
              <a:rPr lang="zh-CN" altLang="en-US" b="1" dirty="0" smtClean="0"/>
              <a:t>基于</a:t>
            </a:r>
            <a:r>
              <a:rPr lang="zh-CN" altLang="en-US" b="1" dirty="0"/>
              <a:t>统计：</a:t>
            </a:r>
            <a:r>
              <a:rPr lang="zh-CN" altLang="en-US" dirty="0"/>
              <a:t>统计词频，位置等信息，计算句子权值，再简选取权值高的句子作为文摘，特点：简单易用，但对词句的使用大多仅停留在表面信息。</a:t>
            </a:r>
          </a:p>
          <a:p>
            <a:r>
              <a:rPr lang="zh-CN" altLang="en-US" b="1" dirty="0"/>
              <a:t>基于图模型：</a:t>
            </a:r>
            <a:r>
              <a:rPr lang="zh-CN" altLang="en-US" dirty="0"/>
              <a:t>构建拓扑结构图，对词句进行排序。例如，</a:t>
            </a:r>
            <a:r>
              <a:rPr lang="en-US" altLang="zh-CN" dirty="0" err="1"/>
              <a:t>TextRank</a:t>
            </a:r>
            <a:r>
              <a:rPr lang="en-US" altLang="zh-CN" dirty="0"/>
              <a:t>/</a:t>
            </a:r>
            <a:r>
              <a:rPr lang="en-US" altLang="zh-CN" dirty="0" err="1"/>
              <a:t>LexRank</a:t>
            </a:r>
            <a:endParaRPr lang="en-US" altLang="zh-CN" dirty="0"/>
          </a:p>
          <a:p>
            <a:r>
              <a:rPr lang="zh-CN" altLang="en-US" b="1" dirty="0"/>
              <a:t>基于潜在语义：</a:t>
            </a:r>
            <a:r>
              <a:rPr lang="zh-CN" altLang="en-US" dirty="0"/>
              <a:t>使用主题模型，挖掘词句隐藏信息。例如，采用</a:t>
            </a:r>
            <a:r>
              <a:rPr lang="en-US" altLang="zh-CN" dirty="0"/>
              <a:t>LDA</a:t>
            </a:r>
            <a:r>
              <a:rPr lang="zh-CN" altLang="en-US" dirty="0"/>
              <a:t>，</a:t>
            </a:r>
            <a:r>
              <a:rPr lang="en-US" altLang="zh-CN" dirty="0"/>
              <a:t>HMM</a:t>
            </a:r>
          </a:p>
          <a:p>
            <a:r>
              <a:rPr lang="zh-CN" altLang="en-US" b="1" dirty="0"/>
              <a:t>基于整数规划：</a:t>
            </a:r>
            <a:r>
              <a:rPr lang="zh-CN" altLang="en-US" dirty="0"/>
              <a:t>将文摘问题转为整数线性规划，求全局最优解。</a:t>
            </a:r>
          </a:p>
          <a:p>
            <a:endParaRPr lang="zh-CN" altLang="en-US" dirty="0"/>
          </a:p>
        </p:txBody>
      </p:sp>
    </p:spTree>
    <p:extLst>
      <p:ext uri="{BB962C8B-B14F-4D97-AF65-F5344CB8AC3E}">
        <p14:creationId xmlns:p14="http://schemas.microsoft.com/office/powerpoint/2010/main" val="21782297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TF-IDF</a:t>
            </a:r>
            <a:r>
              <a:rPr lang="zh-CN" altLang="en-US" dirty="0" smtClean="0"/>
              <a:t>算法</a:t>
            </a:r>
            <a:endParaRPr lang="zh-CN" altLang="en-US" dirty="0"/>
          </a:p>
        </p:txBody>
      </p:sp>
      <p:sp>
        <p:nvSpPr>
          <p:cNvPr id="3" name="内容占位符 2"/>
          <p:cNvSpPr>
            <a:spLocks noGrp="1"/>
          </p:cNvSpPr>
          <p:nvPr>
            <p:ph idx="1"/>
          </p:nvPr>
        </p:nvSpPr>
        <p:spPr/>
        <p:txBody>
          <a:bodyPr>
            <a:normAutofit/>
          </a:bodyPr>
          <a:lstStyle/>
          <a:p>
            <a:r>
              <a:rPr lang="en-US" altLang="zh-CN" dirty="0"/>
              <a:t>TF-IDF</a:t>
            </a:r>
            <a:r>
              <a:rPr lang="zh-CN" altLang="en-US" dirty="0"/>
              <a:t>（</a:t>
            </a:r>
            <a:r>
              <a:rPr lang="en-US" altLang="zh-CN" dirty="0"/>
              <a:t>term frequency–inverse document frequency</a:t>
            </a:r>
            <a:r>
              <a:rPr lang="zh-CN" altLang="en-US" dirty="0"/>
              <a:t>）是一种用于信息检索与数据挖掘的常用加权技术。</a:t>
            </a:r>
            <a:r>
              <a:rPr lang="en-US" altLang="zh-CN" dirty="0"/>
              <a:t>TF</a:t>
            </a:r>
            <a:r>
              <a:rPr lang="zh-CN" altLang="en-US" dirty="0"/>
              <a:t>词频</a:t>
            </a:r>
            <a:r>
              <a:rPr lang="en-US" altLang="zh-CN" dirty="0"/>
              <a:t>(Term Frequency)</a:t>
            </a:r>
            <a:r>
              <a:rPr lang="zh-CN" altLang="en-US" dirty="0"/>
              <a:t>，</a:t>
            </a:r>
            <a:r>
              <a:rPr lang="en-US" altLang="zh-CN" dirty="0"/>
              <a:t>IDF</a:t>
            </a:r>
            <a:r>
              <a:rPr lang="zh-CN" altLang="en-US" dirty="0"/>
              <a:t>逆向文件频率</a:t>
            </a:r>
            <a:r>
              <a:rPr lang="en-US" altLang="zh-CN" dirty="0"/>
              <a:t>(Inverse Document Frequency)</a:t>
            </a:r>
            <a:r>
              <a:rPr lang="zh-CN" altLang="en-US" dirty="0"/>
              <a:t>。</a:t>
            </a:r>
          </a:p>
          <a:p>
            <a:r>
              <a:rPr lang="en-US" altLang="zh-CN" dirty="0"/>
              <a:t>TF-IDF</a:t>
            </a:r>
            <a:r>
              <a:rPr lang="zh-CN" altLang="en-US" dirty="0"/>
              <a:t>是一种统计方法，用以评估一字词对于一个文件集或一个语料库中的其中一份文件的重要程度。字词的重要性随着它在文件中出现的次数成正比增加，但同时会随着它在语料库中出现的频率成反比下降。</a:t>
            </a:r>
            <a:r>
              <a:rPr lang="en-US" altLang="zh-CN" dirty="0"/>
              <a:t>TF-IDF</a:t>
            </a:r>
            <a:r>
              <a:rPr lang="zh-CN" altLang="en-US" dirty="0"/>
              <a:t>加权的各种形式常被搜索引擎应用，作为文件与用户查询之间相关程度的度量或评级。除了</a:t>
            </a:r>
            <a:r>
              <a:rPr lang="en-US" altLang="zh-CN" dirty="0"/>
              <a:t>TF-IDF</a:t>
            </a:r>
            <a:r>
              <a:rPr lang="zh-CN" altLang="en-US" dirty="0"/>
              <a:t>以外，因特网上的搜索引擎还会使用基于链接分析的评级方法，以确定文件在搜寻结果中出现的顺序。</a:t>
            </a:r>
          </a:p>
          <a:p>
            <a:endParaRPr lang="zh-CN" altLang="en-US" dirty="0"/>
          </a:p>
        </p:txBody>
      </p:sp>
    </p:spTree>
    <p:extLst>
      <p:ext uri="{BB962C8B-B14F-4D97-AF65-F5344CB8AC3E}">
        <p14:creationId xmlns:p14="http://schemas.microsoft.com/office/powerpoint/2010/main" val="20618083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IDF </a:t>
            </a:r>
            <a:r>
              <a:rPr lang="en-US" altLang="zh-CN" dirty="0" smtClean="0"/>
              <a:t>=log</a:t>
            </a:r>
            <a:r>
              <a:rPr lang="zh-CN" altLang="en-US" dirty="0"/>
              <a:t>（</a:t>
            </a:r>
            <a:r>
              <a:rPr lang="en-US" altLang="zh-CN" dirty="0"/>
              <a:t>D/</a:t>
            </a:r>
            <a:r>
              <a:rPr lang="en-US" altLang="zh-CN" dirty="0" err="1"/>
              <a:t>Dw</a:t>
            </a:r>
            <a:r>
              <a:rPr lang="zh-CN" altLang="en-US" dirty="0"/>
              <a:t>）其中</a:t>
            </a:r>
            <a:r>
              <a:rPr lang="en-US" altLang="zh-CN" dirty="0"/>
              <a:t>D</a:t>
            </a:r>
            <a:r>
              <a:rPr lang="zh-CN" altLang="en-US" dirty="0"/>
              <a:t>是全部网页</a:t>
            </a:r>
            <a:r>
              <a:rPr lang="zh-CN" altLang="en-US" dirty="0" smtClean="0"/>
              <a:t>数，</a:t>
            </a:r>
            <a:r>
              <a:rPr lang="en-US" altLang="zh-CN" dirty="0" err="1" smtClean="0"/>
              <a:t>Dw</a:t>
            </a:r>
            <a:r>
              <a:rPr lang="zh-CN" altLang="en-US" dirty="0" smtClean="0"/>
              <a:t>为某个单词出现的次数</a:t>
            </a:r>
            <a:endParaRPr lang="en-US" altLang="zh-CN" dirty="0" smtClean="0"/>
          </a:p>
          <a:p>
            <a:r>
              <a:rPr lang="zh-CN" altLang="en-US" dirty="0" smtClean="0"/>
              <a:t>本质</a:t>
            </a:r>
            <a:r>
              <a:rPr lang="zh-CN" altLang="en-US" dirty="0"/>
              <a:t>上</a:t>
            </a:r>
            <a:r>
              <a:rPr lang="en-US" altLang="zh-CN" dirty="0"/>
              <a:t>IDF</a:t>
            </a:r>
            <a:r>
              <a:rPr lang="zh-CN" altLang="en-US" dirty="0"/>
              <a:t>是一种试图抑制噪音的加权 ，并且单纯地认为文本频数小的单词就越重要，文本频数大的单词就越无用，显然这并不是完全正确的。</a:t>
            </a:r>
            <a:r>
              <a:rPr lang="en-US" altLang="zh-CN" dirty="0"/>
              <a:t>IDF</a:t>
            </a:r>
            <a:r>
              <a:rPr lang="zh-CN" altLang="en-US" dirty="0"/>
              <a:t>的简单结构并不能有效地反映单词的重要程度和特征词的分布情况，使其无法很好地完成对权值调整的功能，所以</a:t>
            </a:r>
            <a:r>
              <a:rPr lang="en-US" altLang="zh-CN" dirty="0"/>
              <a:t>TFIDF</a:t>
            </a:r>
            <a:r>
              <a:rPr lang="zh-CN" altLang="en-US" dirty="0"/>
              <a:t>法的精度并不是很高</a:t>
            </a:r>
            <a:r>
              <a:rPr lang="zh-CN" altLang="en-US" dirty="0" smtClean="0"/>
              <a:t>。</a:t>
            </a:r>
            <a:endParaRPr lang="en-US" altLang="zh-CN" dirty="0" smtClean="0"/>
          </a:p>
          <a:p>
            <a:endParaRPr lang="zh-CN" altLang="en-US" dirty="0"/>
          </a:p>
        </p:txBody>
      </p:sp>
    </p:spTree>
    <p:extLst>
      <p:ext uri="{BB962C8B-B14F-4D97-AF65-F5344CB8AC3E}">
        <p14:creationId xmlns:p14="http://schemas.microsoft.com/office/powerpoint/2010/main" val="8385806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4100" name="Picture 4" descr="tf-i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1825625"/>
            <a:ext cx="7886701" cy="398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1244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2" descr="tf-i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1" y="2397125"/>
            <a:ext cx="7879623" cy="289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863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2" name="Picture 2" descr="tf-i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2101056"/>
            <a:ext cx="5962650"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2128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TFIDF</a:t>
            </a:r>
            <a:r>
              <a:rPr lang="zh-CN" altLang="en-US" dirty="0" smtClean="0"/>
              <a:t>实现</a:t>
            </a:r>
            <a:endParaRPr lang="zh-CN" altLang="en-US" dirty="0"/>
          </a:p>
        </p:txBody>
      </p:sp>
      <p:sp>
        <p:nvSpPr>
          <p:cNvPr id="3" name="内容占位符 2"/>
          <p:cNvSpPr>
            <a:spLocks noGrp="1"/>
          </p:cNvSpPr>
          <p:nvPr>
            <p:ph idx="1"/>
          </p:nvPr>
        </p:nvSpPr>
        <p:spPr/>
        <p:txBody>
          <a:bodyPr/>
          <a:lstStyle/>
          <a:p>
            <a:r>
              <a:rPr lang="zh-CN" altLang="en-US" b="1" dirty="0"/>
              <a:t>第一步，计算</a:t>
            </a:r>
            <a:r>
              <a:rPr lang="zh-CN" altLang="en-US" b="1" dirty="0" smtClean="0"/>
              <a:t>词频</a:t>
            </a:r>
            <a:endParaRPr lang="en-US" altLang="zh-CN" b="1" dirty="0" smtClean="0"/>
          </a:p>
          <a:p>
            <a:endParaRPr lang="en-US" altLang="zh-CN" b="1" dirty="0"/>
          </a:p>
          <a:p>
            <a:endParaRPr lang="en-US" altLang="zh-CN" b="1" dirty="0" smtClean="0"/>
          </a:p>
          <a:p>
            <a:r>
              <a:rPr lang="zh-CN" altLang="en-US" dirty="0"/>
              <a:t>考虑到文章有长短之分，为了便于不同文章的比较，进行</a:t>
            </a:r>
            <a:r>
              <a:rPr lang="en-US" altLang="zh-CN" dirty="0"/>
              <a:t>"</a:t>
            </a:r>
            <a:r>
              <a:rPr lang="zh-CN" altLang="en-US" dirty="0"/>
              <a:t>词频</a:t>
            </a:r>
            <a:r>
              <a:rPr lang="en-US" altLang="zh-CN" dirty="0"/>
              <a:t>"</a:t>
            </a:r>
            <a:r>
              <a:rPr lang="zh-CN" altLang="en-US" dirty="0"/>
              <a:t>标准化。</a:t>
            </a:r>
            <a:endParaRPr lang="zh-CN" altLang="en-US" dirty="0"/>
          </a:p>
        </p:txBody>
      </p:sp>
      <p:pic>
        <p:nvPicPr>
          <p:cNvPr id="3076" name="Picture 4" descr="http://image.beekka.com/blog/201303/bg2013031503.png?_=48193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2265362"/>
            <a:ext cx="5238750" cy="9715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age.beekka.com/blog/201303/bg2013031504.png?_=48193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4233068"/>
            <a:ext cx="523875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age.beekka.com/blog/201303/bg2013031505.png?_=48193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175" y="4399754"/>
            <a:ext cx="523875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8549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a:t>第二步，计算逆文档</a:t>
            </a:r>
            <a:r>
              <a:rPr lang="zh-CN" altLang="en-US" b="1" dirty="0" smtClean="0"/>
              <a:t>频率</a:t>
            </a:r>
            <a:endParaRPr lang="en-US" altLang="zh-CN" b="1" dirty="0" smtClean="0"/>
          </a:p>
          <a:p>
            <a:r>
              <a:rPr lang="zh-CN" altLang="en-US" dirty="0"/>
              <a:t>这时，需要一个语料库（</a:t>
            </a:r>
            <a:r>
              <a:rPr lang="en-US" altLang="zh-CN" dirty="0"/>
              <a:t>corpus</a:t>
            </a:r>
            <a:r>
              <a:rPr lang="zh-CN" altLang="en-US" dirty="0"/>
              <a:t>），用来模拟语言的使用</a:t>
            </a:r>
            <a:r>
              <a:rPr lang="zh-CN" altLang="en-US" dirty="0" smtClean="0"/>
              <a:t>环境</a:t>
            </a:r>
            <a:endParaRPr lang="en-US" altLang="zh-CN" dirty="0" smtClean="0"/>
          </a:p>
          <a:p>
            <a:endParaRPr lang="en-US" altLang="zh-CN" dirty="0" smtClean="0"/>
          </a:p>
          <a:p>
            <a:endParaRPr lang="en-US" altLang="zh-CN" dirty="0"/>
          </a:p>
          <a:p>
            <a:endParaRPr lang="en-US" altLang="zh-CN" dirty="0" smtClean="0"/>
          </a:p>
          <a:p>
            <a:r>
              <a:rPr lang="zh-CN" altLang="en-US" dirty="0"/>
              <a:t>如果一个词越常见，那么分母就越大，逆文档频率就越小越接近</a:t>
            </a:r>
            <a:r>
              <a:rPr lang="en-US" altLang="zh-CN" dirty="0"/>
              <a:t>0</a:t>
            </a:r>
            <a:r>
              <a:rPr lang="zh-CN" altLang="en-US" dirty="0"/>
              <a:t>。分母之所以要加</a:t>
            </a:r>
            <a:r>
              <a:rPr lang="en-US" altLang="zh-CN" dirty="0"/>
              <a:t>1</a:t>
            </a:r>
            <a:r>
              <a:rPr lang="zh-CN" altLang="en-US" dirty="0"/>
              <a:t>，是为了避免分母为</a:t>
            </a:r>
            <a:r>
              <a:rPr lang="en-US" altLang="zh-CN" dirty="0"/>
              <a:t>0</a:t>
            </a:r>
            <a:r>
              <a:rPr lang="zh-CN" altLang="en-US" dirty="0"/>
              <a:t>（即所有文档都不包含该词）。</a:t>
            </a:r>
            <a:r>
              <a:rPr lang="en-US" altLang="zh-CN" dirty="0"/>
              <a:t>log</a:t>
            </a:r>
            <a:r>
              <a:rPr lang="zh-CN" altLang="en-US" dirty="0"/>
              <a:t>表示对得到的值取对数。</a:t>
            </a:r>
            <a:endParaRPr lang="zh-CN" altLang="en-US" dirty="0"/>
          </a:p>
        </p:txBody>
      </p:sp>
      <p:pic>
        <p:nvPicPr>
          <p:cNvPr id="4098" name="Picture 2" descr="http://image.beekka.com/blog/201303/bg2013031506.png?_=48193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3033712"/>
            <a:ext cx="523875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1628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a:t>第三步，计算</a:t>
            </a:r>
            <a:r>
              <a:rPr lang="en-US" altLang="zh-CN" b="1" dirty="0" smtClean="0"/>
              <a:t>TF-IDF</a:t>
            </a:r>
          </a:p>
          <a:p>
            <a:endParaRPr lang="en-US" altLang="zh-CN" b="1" dirty="0"/>
          </a:p>
          <a:p>
            <a:endParaRPr lang="en-US" altLang="zh-CN" b="1" dirty="0" smtClean="0"/>
          </a:p>
          <a:p>
            <a:endParaRPr lang="en-US" altLang="zh-CN" b="1" dirty="0"/>
          </a:p>
          <a:p>
            <a:r>
              <a:rPr lang="zh-CN" altLang="en-US" b="1" dirty="0"/>
              <a:t>可以看到，</a:t>
            </a:r>
            <a:r>
              <a:rPr lang="en-US" altLang="zh-CN" b="1" dirty="0"/>
              <a:t>TF-IDF</a:t>
            </a:r>
            <a:r>
              <a:rPr lang="zh-CN" altLang="en-US" b="1" dirty="0"/>
              <a:t>与一个词在文档中的出现次数成正比，与该词在整个语言中的出现次数成反比。</a:t>
            </a:r>
            <a:r>
              <a:rPr lang="zh-CN" altLang="en-US" dirty="0"/>
              <a:t>所以，自动提取关键词的算法就很清楚了，就是计算出文档的每个词的</a:t>
            </a:r>
            <a:r>
              <a:rPr lang="en-US" altLang="zh-CN" dirty="0"/>
              <a:t>TF-IDF</a:t>
            </a:r>
            <a:r>
              <a:rPr lang="zh-CN" altLang="en-US" dirty="0"/>
              <a:t>值，然后按降序排列，取排在最前面的几个词。</a:t>
            </a:r>
            <a:endParaRPr lang="zh-CN" altLang="en-US" dirty="0"/>
          </a:p>
        </p:txBody>
      </p:sp>
      <p:pic>
        <p:nvPicPr>
          <p:cNvPr id="5122" name="Picture 2" descr="http://image.beekka.com/blog/201303/bg2013031507.png?_=48193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463800"/>
            <a:ext cx="52387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3704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TFIDF</a:t>
            </a:r>
            <a:r>
              <a:rPr lang="zh-CN" altLang="en-US" dirty="0" smtClean="0"/>
              <a:t>特点</a:t>
            </a:r>
            <a:endParaRPr lang="zh-CN" altLang="en-US" dirty="0"/>
          </a:p>
        </p:txBody>
      </p:sp>
      <p:sp>
        <p:nvSpPr>
          <p:cNvPr id="3" name="内容占位符 2"/>
          <p:cNvSpPr>
            <a:spLocks noGrp="1"/>
          </p:cNvSpPr>
          <p:nvPr>
            <p:ph idx="1"/>
          </p:nvPr>
        </p:nvSpPr>
        <p:spPr/>
        <p:txBody>
          <a:bodyPr/>
          <a:lstStyle/>
          <a:p>
            <a:r>
              <a:rPr lang="en-US" altLang="zh-CN" dirty="0"/>
              <a:t>TF-IDF</a:t>
            </a:r>
            <a:r>
              <a:rPr lang="zh-CN" altLang="en-US" dirty="0"/>
              <a:t>算法的优点是简单快速，结果比较符合实际情况</a:t>
            </a:r>
            <a:r>
              <a:rPr lang="zh-CN" altLang="en-US" dirty="0" smtClean="0"/>
              <a:t>。</a:t>
            </a:r>
            <a:endParaRPr lang="en-US" altLang="zh-CN" dirty="0" smtClean="0"/>
          </a:p>
          <a:p>
            <a:r>
              <a:rPr lang="zh-CN" altLang="en-US" dirty="0" smtClean="0"/>
              <a:t>缺点</a:t>
            </a:r>
            <a:r>
              <a:rPr lang="zh-CN" altLang="en-US" dirty="0"/>
              <a:t>是，单纯以</a:t>
            </a:r>
            <a:r>
              <a:rPr lang="en-US" altLang="zh-CN" dirty="0"/>
              <a:t>"</a:t>
            </a:r>
            <a:r>
              <a:rPr lang="zh-CN" altLang="en-US" dirty="0"/>
              <a:t>词频</a:t>
            </a:r>
            <a:r>
              <a:rPr lang="en-US" altLang="zh-CN" dirty="0"/>
              <a:t>"</a:t>
            </a:r>
            <a:r>
              <a:rPr lang="zh-CN" altLang="en-US" dirty="0"/>
              <a:t>衡量一个词的重要性，不够全面，有时重要的词可能出现次数并不多。而且，这种算法无法体现词的位置信息，出现位置靠前的词与出现位置靠后的词，都被视为重要性相同，这是不正确的。</a:t>
            </a:r>
            <a:endParaRPr lang="zh-CN" altLang="en-US" dirty="0"/>
          </a:p>
        </p:txBody>
      </p:sp>
    </p:spTree>
    <p:extLst>
      <p:ext uri="{BB962C8B-B14F-4D97-AF65-F5344CB8AC3E}">
        <p14:creationId xmlns:p14="http://schemas.microsoft.com/office/powerpoint/2010/main" val="1893714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语言</a:t>
            </a:r>
            <a:r>
              <a:rPr lang="zh-CN" altLang="en-US" dirty="0" smtClean="0"/>
              <a:t>理解所包含的功能，即</a:t>
            </a:r>
            <a:r>
              <a:rPr lang="en-US" altLang="zh-CN" dirty="0" smtClean="0"/>
              <a:t>NLP</a:t>
            </a:r>
            <a:r>
              <a:rPr lang="zh-CN" altLang="en-US" dirty="0" smtClean="0"/>
              <a:t>的应用</a:t>
            </a:r>
            <a:endParaRPr lang="zh-CN" altLang="en-US" dirty="0"/>
          </a:p>
        </p:txBody>
      </p:sp>
      <p:sp>
        <p:nvSpPr>
          <p:cNvPr id="3" name="内容占位符 2"/>
          <p:cNvSpPr>
            <a:spLocks noGrp="1"/>
          </p:cNvSpPr>
          <p:nvPr>
            <p:ph idx="1"/>
          </p:nvPr>
        </p:nvSpPr>
        <p:spPr/>
        <p:txBody>
          <a:bodyPr/>
          <a:lstStyle/>
          <a:p>
            <a:r>
              <a:rPr lang="zh-CN" altLang="en-US" dirty="0" smtClean="0"/>
              <a:t>从</a:t>
            </a:r>
            <a:r>
              <a:rPr lang="zh-CN" altLang="en-US" dirty="0"/>
              <a:t>宏观上看，语言理解是指机器能够执行人类所期望的某些语言功能。这些功能包括：</a:t>
            </a:r>
          </a:p>
          <a:p>
            <a:pPr lvl="1"/>
            <a:r>
              <a:rPr lang="zh-CN" altLang="en-US" dirty="0"/>
              <a:t> 回答有关提问；</a:t>
            </a:r>
          </a:p>
          <a:p>
            <a:pPr lvl="1"/>
            <a:r>
              <a:rPr lang="zh-CN" altLang="en-US" dirty="0"/>
              <a:t> 提取材料摘要；</a:t>
            </a:r>
          </a:p>
          <a:p>
            <a:pPr lvl="1"/>
            <a:r>
              <a:rPr lang="zh-CN" altLang="en-US" dirty="0"/>
              <a:t>不同词语叙述；</a:t>
            </a:r>
          </a:p>
          <a:p>
            <a:pPr lvl="1"/>
            <a:r>
              <a:rPr lang="zh-CN" altLang="en-US" dirty="0"/>
              <a:t>不同语言翻译</a:t>
            </a:r>
            <a:r>
              <a:rPr lang="zh-CN" altLang="en-US" dirty="0" smtClean="0"/>
              <a:t>。</a:t>
            </a:r>
            <a:endParaRPr lang="zh-CN" altLang="en-US" dirty="0"/>
          </a:p>
        </p:txBody>
      </p:sp>
      <p:pic>
        <p:nvPicPr>
          <p:cNvPr id="4" name="Picture 29"/>
          <p:cNvPicPr>
            <a:picLocks noChangeAspect="1" noChangeArrowheads="1"/>
          </p:cNvPicPr>
          <p:nvPr/>
        </p:nvPicPr>
        <p:blipFill>
          <a:blip r:embed="rId2">
            <a:extLst>
              <a:ext uri="{28A0092B-C50C-407E-A947-70E740481C1C}">
                <a14:useLocalDpi xmlns:a14="http://schemas.microsoft.com/office/drawing/2010/main" val="0"/>
              </a:ext>
            </a:extLst>
          </a:blip>
          <a:srcRect l="57813" t="61458" r="10938" b="17708"/>
          <a:stretch>
            <a:fillRect/>
          </a:stretch>
        </p:blipFill>
        <p:spPr bwMode="auto">
          <a:xfrm>
            <a:off x="6019800" y="4267200"/>
            <a:ext cx="3962400" cy="1981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bg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392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TextRank</a:t>
            </a:r>
            <a:r>
              <a:rPr lang="en-US" altLang="zh-CN" dirty="0"/>
              <a:t> </a:t>
            </a:r>
            <a:r>
              <a:rPr lang="zh-CN" altLang="en-US" dirty="0"/>
              <a:t>算法</a:t>
            </a:r>
          </a:p>
        </p:txBody>
      </p:sp>
      <p:sp>
        <p:nvSpPr>
          <p:cNvPr id="3" name="内容占位符 2"/>
          <p:cNvSpPr>
            <a:spLocks noGrp="1"/>
          </p:cNvSpPr>
          <p:nvPr>
            <p:ph idx="1"/>
          </p:nvPr>
        </p:nvSpPr>
        <p:spPr/>
        <p:txBody>
          <a:bodyPr/>
          <a:lstStyle/>
          <a:p>
            <a:r>
              <a:rPr lang="zh-CN" altLang="en-US" dirty="0" smtClean="0"/>
              <a:t>是</a:t>
            </a:r>
            <a:r>
              <a:rPr lang="zh-CN" altLang="en-US" dirty="0"/>
              <a:t>一种用于文本的基于图的排序算法。其基本思想来源于谷歌的 </a:t>
            </a:r>
            <a:r>
              <a:rPr lang="en-US" altLang="zh-CN" dirty="0"/>
              <a:t>PageRank</a:t>
            </a:r>
            <a:r>
              <a:rPr lang="zh-CN" altLang="en-US" dirty="0" smtClean="0"/>
              <a:t>算法，通过</a:t>
            </a:r>
            <a:r>
              <a:rPr lang="zh-CN" altLang="en-US" dirty="0"/>
              <a:t>把文本分割成若干组成单元</a:t>
            </a:r>
            <a:r>
              <a:rPr lang="en-US" altLang="zh-CN" dirty="0"/>
              <a:t>(</a:t>
            </a:r>
            <a:r>
              <a:rPr lang="zh-CN" altLang="en-US" dirty="0"/>
              <a:t>单词、句子</a:t>
            </a:r>
            <a:r>
              <a:rPr lang="en-US" altLang="zh-CN" dirty="0"/>
              <a:t>)</a:t>
            </a:r>
            <a:r>
              <a:rPr lang="zh-CN" altLang="en-US" dirty="0"/>
              <a:t>并建立图</a:t>
            </a:r>
            <a:r>
              <a:rPr lang="zh-CN" altLang="en-US" dirty="0" smtClean="0"/>
              <a:t>模型，利用</a:t>
            </a:r>
            <a:r>
              <a:rPr lang="zh-CN" altLang="en-US" dirty="0"/>
              <a:t>投票机制对文本中的重要成分进行</a:t>
            </a:r>
            <a:r>
              <a:rPr lang="zh-CN" altLang="en-US" dirty="0" smtClean="0"/>
              <a:t>排序，仅</a:t>
            </a:r>
            <a:r>
              <a:rPr lang="zh-CN" altLang="en-US" dirty="0"/>
              <a:t>利用单篇文档本身的信息即可实现关键词提取、文摘。和 </a:t>
            </a:r>
            <a:r>
              <a:rPr lang="en-US" altLang="zh-CN" dirty="0"/>
              <a:t>LDA</a:t>
            </a:r>
            <a:r>
              <a:rPr lang="zh-CN" altLang="en-US" dirty="0"/>
              <a:t>、</a:t>
            </a:r>
            <a:r>
              <a:rPr lang="en-US" altLang="zh-CN" dirty="0"/>
              <a:t>HMM </a:t>
            </a:r>
            <a:r>
              <a:rPr lang="zh-CN" altLang="en-US" dirty="0"/>
              <a:t>等模型</a:t>
            </a:r>
            <a:r>
              <a:rPr lang="zh-CN" altLang="en-US" dirty="0" smtClean="0"/>
              <a:t>不同，</a:t>
            </a:r>
            <a:r>
              <a:rPr lang="en-US" altLang="zh-CN" dirty="0" err="1" smtClean="0"/>
              <a:t>TextRank</a:t>
            </a:r>
            <a:r>
              <a:rPr lang="zh-CN" altLang="en-US" dirty="0"/>
              <a:t>不需要事先对多篇文档进行学习</a:t>
            </a:r>
            <a:r>
              <a:rPr lang="zh-CN" altLang="en-US" dirty="0" smtClean="0"/>
              <a:t>训练，因</a:t>
            </a:r>
            <a:r>
              <a:rPr lang="zh-CN" altLang="en-US" dirty="0"/>
              <a:t>其简洁有效而得到广泛应用。</a:t>
            </a:r>
            <a:endParaRPr lang="zh-CN" altLang="en-US" dirty="0"/>
          </a:p>
        </p:txBody>
      </p:sp>
    </p:spTree>
    <p:extLst>
      <p:ext uri="{BB962C8B-B14F-4D97-AF65-F5344CB8AC3E}">
        <p14:creationId xmlns:p14="http://schemas.microsoft.com/office/powerpoint/2010/main" val="20996889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TextRank</a:t>
            </a:r>
            <a:r>
              <a:rPr lang="zh-CN" altLang="en-US" dirty="0" smtClean="0"/>
              <a:t>算法原理</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err="1"/>
              <a:t>TextRank</a:t>
            </a:r>
            <a:r>
              <a:rPr lang="zh-CN" altLang="en-US" dirty="0"/>
              <a:t>算法基于</a:t>
            </a:r>
            <a:r>
              <a:rPr lang="en-US" altLang="zh-CN" dirty="0"/>
              <a:t>PageRank</a:t>
            </a:r>
            <a:r>
              <a:rPr lang="zh-CN" altLang="en-US" dirty="0"/>
              <a:t>，用于为文本生成关键字和</a:t>
            </a:r>
            <a:r>
              <a:rPr lang="zh-CN" altLang="en-US" dirty="0" smtClean="0"/>
              <a:t>摘要。</a:t>
            </a:r>
            <a:endParaRPr lang="en-US" altLang="zh-CN" dirty="0" smtClean="0"/>
          </a:p>
          <a:p>
            <a:r>
              <a:rPr lang="en-US" altLang="zh-CN" dirty="0"/>
              <a:t>PageRank</a:t>
            </a:r>
            <a:r>
              <a:rPr lang="zh-CN" altLang="en-US" dirty="0"/>
              <a:t>最开始用来计算网页的重要性。整个</a:t>
            </a:r>
            <a:r>
              <a:rPr lang="en-US" altLang="zh-CN" dirty="0"/>
              <a:t>www</a:t>
            </a:r>
            <a:r>
              <a:rPr lang="zh-CN" altLang="en-US" dirty="0"/>
              <a:t>可以看作一张有向图图，节点是网页。如果网页</a:t>
            </a:r>
            <a:r>
              <a:rPr lang="en-US" altLang="zh-CN" dirty="0"/>
              <a:t>A</a:t>
            </a:r>
            <a:r>
              <a:rPr lang="zh-CN" altLang="en-US" dirty="0"/>
              <a:t>存在到网页</a:t>
            </a:r>
            <a:r>
              <a:rPr lang="en-US" altLang="zh-CN" dirty="0"/>
              <a:t>B</a:t>
            </a:r>
            <a:r>
              <a:rPr lang="zh-CN" altLang="en-US" dirty="0"/>
              <a:t>的链接，那么有一条从网页</a:t>
            </a:r>
            <a:r>
              <a:rPr lang="en-US" altLang="zh-CN" dirty="0"/>
              <a:t>A</a:t>
            </a:r>
            <a:r>
              <a:rPr lang="zh-CN" altLang="en-US" dirty="0"/>
              <a:t>指向网页</a:t>
            </a:r>
            <a:r>
              <a:rPr lang="en-US" altLang="zh-CN" dirty="0"/>
              <a:t>B</a:t>
            </a:r>
            <a:r>
              <a:rPr lang="zh-CN" altLang="en-US" dirty="0"/>
              <a:t>的有向边</a:t>
            </a:r>
            <a:r>
              <a:rPr lang="zh-CN" altLang="en-US" dirty="0" smtClean="0"/>
              <a:t>。构造</a:t>
            </a:r>
            <a:r>
              <a:rPr lang="zh-CN" altLang="en-US" dirty="0"/>
              <a:t>完图后，使用下面的公式：</a:t>
            </a:r>
          </a:p>
          <a:p>
            <a:endParaRPr lang="en-US" altLang="zh-CN" dirty="0" smtClean="0"/>
          </a:p>
          <a:p>
            <a:endParaRPr lang="en-US" altLang="zh-CN" dirty="0"/>
          </a:p>
          <a:p>
            <a:endParaRPr lang="en-US" altLang="zh-CN" dirty="0" smtClean="0"/>
          </a:p>
          <a:p>
            <a:r>
              <a:rPr lang="en-US" altLang="zh-CN" dirty="0"/>
              <a:t>S(Vi)</a:t>
            </a:r>
            <a:r>
              <a:rPr lang="zh-CN" altLang="en-US" dirty="0"/>
              <a:t>是网页</a:t>
            </a:r>
            <a:r>
              <a:rPr lang="en-US" altLang="zh-CN" dirty="0" err="1"/>
              <a:t>i</a:t>
            </a:r>
            <a:r>
              <a:rPr lang="zh-CN" altLang="en-US" dirty="0"/>
              <a:t>的中重要性（</a:t>
            </a:r>
            <a:r>
              <a:rPr lang="en-US" altLang="zh-CN" dirty="0"/>
              <a:t>PR</a:t>
            </a:r>
            <a:r>
              <a:rPr lang="zh-CN" altLang="en-US" dirty="0"/>
              <a:t>值）。</a:t>
            </a:r>
            <a:r>
              <a:rPr lang="en-US" altLang="zh-CN" dirty="0"/>
              <a:t>d</a:t>
            </a:r>
            <a:r>
              <a:rPr lang="zh-CN" altLang="en-US" dirty="0"/>
              <a:t>是阻尼系数，一般设置为</a:t>
            </a:r>
            <a:r>
              <a:rPr lang="en-US" altLang="zh-CN" dirty="0"/>
              <a:t>0.85</a:t>
            </a:r>
            <a:r>
              <a:rPr lang="zh-CN" altLang="en-US" dirty="0"/>
              <a:t>。</a:t>
            </a:r>
            <a:r>
              <a:rPr lang="en-US" altLang="zh-CN" dirty="0"/>
              <a:t>In(Vi)</a:t>
            </a:r>
            <a:r>
              <a:rPr lang="zh-CN" altLang="en-US" dirty="0"/>
              <a:t>是存在指向网页</a:t>
            </a:r>
            <a:r>
              <a:rPr lang="en-US" altLang="zh-CN" dirty="0" err="1"/>
              <a:t>i</a:t>
            </a:r>
            <a:r>
              <a:rPr lang="zh-CN" altLang="en-US" dirty="0"/>
              <a:t>的链接的网页集合。</a:t>
            </a:r>
            <a:r>
              <a:rPr lang="en-US" altLang="zh-CN" dirty="0"/>
              <a:t>Out(</a:t>
            </a:r>
            <a:r>
              <a:rPr lang="en-US" altLang="zh-CN" dirty="0" err="1"/>
              <a:t>Vj</a:t>
            </a:r>
            <a:r>
              <a:rPr lang="en-US" altLang="zh-CN" dirty="0"/>
              <a:t>)</a:t>
            </a:r>
            <a:r>
              <a:rPr lang="zh-CN" altLang="en-US" dirty="0"/>
              <a:t>是网页</a:t>
            </a:r>
            <a:r>
              <a:rPr lang="en-US" altLang="zh-CN" dirty="0"/>
              <a:t>j</a:t>
            </a:r>
            <a:r>
              <a:rPr lang="zh-CN" altLang="en-US" dirty="0"/>
              <a:t>中的链接存在的链接指向的网页的集合。</a:t>
            </a:r>
            <a:r>
              <a:rPr lang="en-US" altLang="zh-CN" dirty="0"/>
              <a:t>|Out(</a:t>
            </a:r>
            <a:r>
              <a:rPr lang="en-US" altLang="zh-CN" dirty="0" err="1"/>
              <a:t>Vj</a:t>
            </a:r>
            <a:r>
              <a:rPr lang="en-US" altLang="zh-CN" dirty="0"/>
              <a:t>)|</a:t>
            </a:r>
            <a:r>
              <a:rPr lang="zh-CN" altLang="en-US" dirty="0"/>
              <a:t>是集合中元素的个数。</a:t>
            </a:r>
            <a:r>
              <a:rPr lang="zh-CN" altLang="en-US" dirty="0"/>
              <a:t/>
            </a:r>
            <a:br>
              <a:rPr lang="zh-CN" altLang="en-US" dirty="0"/>
            </a:br>
            <a:r>
              <a:rPr lang="zh-CN" altLang="en-US" dirty="0"/>
              <a:t/>
            </a:r>
            <a:br>
              <a:rPr lang="zh-CN" altLang="en-US" dirty="0"/>
            </a:br>
            <a:r>
              <a:rPr lang="en-US" altLang="zh-CN" dirty="0"/>
              <a:t>PageRank</a:t>
            </a:r>
            <a:r>
              <a:rPr lang="zh-CN" altLang="en-US" dirty="0"/>
              <a:t>需要使用上面的公式多次迭代才能得到结果。初始时，可以设置每个网页的重要性为</a:t>
            </a:r>
            <a:r>
              <a:rPr lang="en-US" altLang="zh-CN" dirty="0"/>
              <a:t>1</a:t>
            </a:r>
            <a:r>
              <a:rPr lang="zh-CN" altLang="en-US" dirty="0"/>
              <a:t>。上面公式等号左边计算的结果是迭代后网页</a:t>
            </a:r>
            <a:r>
              <a:rPr lang="en-US" altLang="zh-CN" dirty="0" err="1"/>
              <a:t>i</a:t>
            </a:r>
            <a:r>
              <a:rPr lang="zh-CN" altLang="en-US" dirty="0"/>
              <a:t>的</a:t>
            </a:r>
            <a:r>
              <a:rPr lang="en-US" altLang="zh-CN" dirty="0"/>
              <a:t>PR</a:t>
            </a:r>
            <a:r>
              <a:rPr lang="zh-CN" altLang="en-US" dirty="0"/>
              <a:t>值，等号右边用到的</a:t>
            </a:r>
            <a:r>
              <a:rPr lang="en-US" altLang="zh-CN" dirty="0"/>
              <a:t>PR</a:t>
            </a:r>
            <a:r>
              <a:rPr lang="zh-CN" altLang="en-US" dirty="0"/>
              <a:t>值全是迭代前的。</a:t>
            </a:r>
            <a:endParaRPr lang="zh-CN" altLang="en-US" dirty="0"/>
          </a:p>
        </p:txBody>
      </p:sp>
      <p:pic>
        <p:nvPicPr>
          <p:cNvPr id="1026" name="Picture 2" descr="http://static.oschina.net/uploads/space/2014/1201/202202_YNX4_9405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11500"/>
            <a:ext cx="706755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680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使用</a:t>
            </a:r>
            <a:r>
              <a:rPr lang="en-US" altLang="zh-CN" dirty="0" err="1"/>
              <a:t>TextRank</a:t>
            </a:r>
            <a:r>
              <a:rPr lang="zh-CN" altLang="en-US" dirty="0"/>
              <a:t>提取</a:t>
            </a:r>
            <a:r>
              <a:rPr lang="zh-CN" altLang="en-US" dirty="0" smtClean="0"/>
              <a:t>关键字</a:t>
            </a:r>
            <a:endParaRPr lang="zh-CN" altLang="en-US" dirty="0"/>
          </a:p>
        </p:txBody>
      </p:sp>
      <p:sp>
        <p:nvSpPr>
          <p:cNvPr id="3" name="内容占位符 2"/>
          <p:cNvSpPr>
            <a:spLocks noGrp="1"/>
          </p:cNvSpPr>
          <p:nvPr>
            <p:ph idx="1"/>
          </p:nvPr>
        </p:nvSpPr>
        <p:spPr/>
        <p:txBody>
          <a:bodyPr/>
          <a:lstStyle/>
          <a:p>
            <a:r>
              <a:rPr lang="zh-CN" altLang="en-US" dirty="0"/>
              <a:t>将原文本拆分为句子，在每个句子中过滤掉停用词（可选），并只保留指定词性的单词（可选）。由此可以得到句子的集合和单词的集合。</a:t>
            </a:r>
          </a:p>
          <a:p>
            <a:r>
              <a:rPr lang="zh-CN" altLang="en-US" dirty="0"/>
              <a:t>每个单词作为</a:t>
            </a:r>
            <a:r>
              <a:rPr lang="en-US" altLang="zh-CN" dirty="0" err="1"/>
              <a:t>pagerank</a:t>
            </a:r>
            <a:r>
              <a:rPr lang="zh-CN" altLang="en-US" dirty="0"/>
              <a:t>中的一个节点。设定窗口大小为</a:t>
            </a:r>
            <a:r>
              <a:rPr lang="en-US" altLang="zh-CN" dirty="0"/>
              <a:t>k</a:t>
            </a:r>
            <a:r>
              <a:rPr lang="zh-CN" altLang="en-US" dirty="0"/>
              <a:t>，假设一个句子依次由下面的单词组成</a:t>
            </a:r>
            <a:r>
              <a:rPr lang="zh-CN" altLang="en-US" dirty="0" smtClean="0"/>
              <a:t>：</a:t>
            </a:r>
            <a:r>
              <a:rPr lang="pl-PL" altLang="zh-CN" dirty="0"/>
              <a:t>w1, w2, w3, w4, w5, ..., </a:t>
            </a:r>
            <a:r>
              <a:rPr lang="pl-PL" altLang="zh-CN" dirty="0" smtClean="0"/>
              <a:t>wn</a:t>
            </a:r>
            <a:endParaRPr lang="en-US" altLang="zh-CN" dirty="0" smtClean="0"/>
          </a:p>
          <a:p>
            <a:r>
              <a:rPr lang="en-US" altLang="zh-CN" dirty="0"/>
              <a:t>w1, w2, ..., </a:t>
            </a:r>
            <a:r>
              <a:rPr lang="en-US" altLang="zh-CN" dirty="0" err="1"/>
              <a:t>wk</a:t>
            </a:r>
            <a:r>
              <a:rPr lang="zh-CN" altLang="en-US" dirty="0"/>
              <a:t>、</a:t>
            </a:r>
            <a:r>
              <a:rPr lang="en-US" altLang="zh-CN" dirty="0"/>
              <a:t>w2, w3, ...,wk+1</a:t>
            </a:r>
            <a:r>
              <a:rPr lang="zh-CN" altLang="en-US" dirty="0"/>
              <a:t>、</a:t>
            </a:r>
            <a:r>
              <a:rPr lang="en-US" altLang="zh-CN" dirty="0"/>
              <a:t>w3, w4, ...,wk+2</a:t>
            </a:r>
            <a:r>
              <a:rPr lang="zh-CN" altLang="en-US" dirty="0"/>
              <a:t>等都是一个窗口。在一个窗口中的任两个单词对应的节点之间存在一个无向无权的边。</a:t>
            </a:r>
          </a:p>
          <a:p>
            <a:r>
              <a:rPr lang="zh-CN" altLang="en-US" dirty="0"/>
              <a:t>基于上面构成图，可以计算出每个单词节点的重要性。最重要的若干单词可以作为关键词。</a:t>
            </a:r>
          </a:p>
          <a:p>
            <a:endParaRPr lang="zh-CN" altLang="en-US" dirty="0"/>
          </a:p>
          <a:p>
            <a:endParaRPr lang="zh-CN" altLang="en-US" dirty="0"/>
          </a:p>
        </p:txBody>
      </p:sp>
    </p:spTree>
    <p:extLst>
      <p:ext uri="{BB962C8B-B14F-4D97-AF65-F5344CB8AC3E}">
        <p14:creationId xmlns:p14="http://schemas.microsoft.com/office/powerpoint/2010/main" val="10558206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使用</a:t>
            </a:r>
            <a:r>
              <a:rPr lang="en-US" altLang="zh-CN" dirty="0" err="1"/>
              <a:t>TextRank</a:t>
            </a:r>
            <a:r>
              <a:rPr lang="zh-CN" altLang="en-US" dirty="0"/>
              <a:t>提取关键</a:t>
            </a:r>
            <a:r>
              <a:rPr lang="zh-CN" altLang="en-US" dirty="0" smtClean="0"/>
              <a:t>短语</a:t>
            </a:r>
            <a:endParaRPr lang="zh-CN" altLang="en-US" dirty="0"/>
          </a:p>
        </p:txBody>
      </p:sp>
      <p:sp>
        <p:nvSpPr>
          <p:cNvPr id="3" name="内容占位符 2"/>
          <p:cNvSpPr>
            <a:spLocks noGrp="1"/>
          </p:cNvSpPr>
          <p:nvPr>
            <p:ph idx="1"/>
          </p:nvPr>
        </p:nvSpPr>
        <p:spPr/>
        <p:txBody>
          <a:bodyPr/>
          <a:lstStyle/>
          <a:p>
            <a:r>
              <a:rPr lang="zh-CN" altLang="en-US" dirty="0"/>
              <a:t>参照“使用</a:t>
            </a:r>
            <a:r>
              <a:rPr lang="en-US" altLang="zh-CN" dirty="0" err="1"/>
              <a:t>TextRank</a:t>
            </a:r>
            <a:r>
              <a:rPr lang="zh-CN" altLang="en-US" dirty="0"/>
              <a:t>提取关键词”提取出若干关键词。若原文本中存在若干个关键词相邻的情况，那么这些关键词可以构成一个关键短语。</a:t>
            </a:r>
            <a:r>
              <a:rPr lang="zh-CN" altLang="en-US" dirty="0"/>
              <a:t/>
            </a:r>
            <a:br>
              <a:rPr lang="zh-CN" altLang="en-US" dirty="0"/>
            </a:br>
            <a:r>
              <a:rPr lang="zh-CN" altLang="en-US" dirty="0"/>
              <a:t/>
            </a:r>
            <a:br>
              <a:rPr lang="zh-CN" altLang="en-US" dirty="0"/>
            </a:br>
            <a:r>
              <a:rPr lang="zh-CN" altLang="en-US" dirty="0"/>
              <a:t>例如，在一篇介绍“支持向量机”的文章中，可以找到三个关键词支持、向量、机，通过关键短语提取，可以得到支持向量机。</a:t>
            </a:r>
            <a:endParaRPr lang="zh-CN" altLang="en-US" dirty="0"/>
          </a:p>
        </p:txBody>
      </p:sp>
    </p:spTree>
    <p:extLst>
      <p:ext uri="{BB962C8B-B14F-4D97-AF65-F5344CB8AC3E}">
        <p14:creationId xmlns:p14="http://schemas.microsoft.com/office/powerpoint/2010/main" val="12730837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sv-SE" dirty="0"/>
              <a:t>使用</a:t>
            </a:r>
            <a:r>
              <a:rPr lang="sv-SE" altLang="zh-CN" dirty="0"/>
              <a:t>TextRank</a:t>
            </a:r>
            <a:r>
              <a:rPr lang="zh-CN" altLang="sv-SE" dirty="0"/>
              <a:t>提取</a:t>
            </a:r>
            <a:r>
              <a:rPr lang="zh-CN" altLang="sv-SE" dirty="0" smtClean="0"/>
              <a:t>摘要</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a:t>将每个句子看成图中的一个节点，若两个句子之间有相似性，认为对应的两个节点之间有一个无向有权边，权值是相似度。</a:t>
            </a:r>
          </a:p>
          <a:p>
            <a:r>
              <a:rPr lang="zh-CN" altLang="en-US" dirty="0"/>
              <a:t>通过</a:t>
            </a:r>
            <a:r>
              <a:rPr lang="en-US" altLang="zh-CN" dirty="0" err="1"/>
              <a:t>pagerank</a:t>
            </a:r>
            <a:r>
              <a:rPr lang="zh-CN" altLang="en-US" dirty="0"/>
              <a:t>算法计算得到的重要性最高的若干句子可以当作摘要。</a:t>
            </a:r>
            <a:br>
              <a:rPr lang="zh-CN" altLang="en-US" dirty="0"/>
            </a:br>
            <a:r>
              <a:rPr lang="zh-CN" altLang="en-US" dirty="0"/>
              <a:t/>
            </a:r>
            <a:br>
              <a:rPr lang="zh-CN" altLang="en-US" dirty="0"/>
            </a:br>
            <a:r>
              <a:rPr lang="zh-CN" altLang="en-US" dirty="0"/>
              <a:t>论文中使用下面的公式计算两个句子</a:t>
            </a:r>
            <a:r>
              <a:rPr lang="en-US" altLang="zh-CN" dirty="0"/>
              <a:t>Si</a:t>
            </a:r>
            <a:r>
              <a:rPr lang="zh-CN" altLang="en-US" dirty="0"/>
              <a:t>和</a:t>
            </a:r>
            <a:r>
              <a:rPr lang="en-US" altLang="zh-CN" dirty="0" err="1"/>
              <a:t>Sj</a:t>
            </a:r>
            <a:r>
              <a:rPr lang="zh-CN" altLang="en-US" dirty="0"/>
              <a:t>的相似度：</a:t>
            </a:r>
            <a:br>
              <a:rPr lang="zh-CN" altLang="en-US" dirty="0"/>
            </a:br>
            <a:endParaRPr lang="zh-CN" altLang="en-US" dirty="0"/>
          </a:p>
          <a:p>
            <a:endParaRPr lang="en-US" altLang="zh-CN" dirty="0" smtClean="0"/>
          </a:p>
          <a:p>
            <a:endParaRPr lang="en-US" altLang="zh-CN" dirty="0"/>
          </a:p>
          <a:p>
            <a:r>
              <a:rPr lang="zh-CN" altLang="en-US" dirty="0"/>
              <a:t>分子是在两个句子中都出现的单词的数量。</a:t>
            </a:r>
            <a:r>
              <a:rPr lang="en-US" altLang="zh-CN" dirty="0"/>
              <a:t>|Si|</a:t>
            </a:r>
            <a:r>
              <a:rPr lang="zh-CN" altLang="en-US" dirty="0"/>
              <a:t>是句子</a:t>
            </a:r>
            <a:r>
              <a:rPr lang="en-US" altLang="zh-CN" dirty="0" err="1"/>
              <a:t>i</a:t>
            </a:r>
            <a:r>
              <a:rPr lang="zh-CN" altLang="en-US" dirty="0"/>
              <a:t>的单词数。</a:t>
            </a:r>
            <a:endParaRPr lang="zh-CN" altLang="en-US" dirty="0"/>
          </a:p>
        </p:txBody>
      </p:sp>
      <p:pic>
        <p:nvPicPr>
          <p:cNvPr id="2050" name="Picture 2" descr="http://static.oschina.net/uploads/space/2014/1201/210604_UjlU_9405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175" y="4100512"/>
            <a:ext cx="7448550" cy="12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0318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利用</a:t>
            </a:r>
            <a:r>
              <a:rPr lang="en-US" altLang="zh-CN" dirty="0" err="1" smtClean="0"/>
              <a:t>simhash</a:t>
            </a:r>
            <a:r>
              <a:rPr lang="zh-CN" altLang="en-US" dirty="0" smtClean="0"/>
              <a:t>算法计算句子</a:t>
            </a:r>
            <a:r>
              <a:rPr lang="en-US" altLang="zh-CN" dirty="0" smtClean="0"/>
              <a:t>/</a:t>
            </a:r>
            <a:r>
              <a:rPr lang="zh-CN" altLang="en-US" dirty="0" smtClean="0"/>
              <a:t>文档相似度</a:t>
            </a:r>
            <a:endParaRPr lang="zh-CN" altLang="en-US" dirty="0"/>
          </a:p>
        </p:txBody>
      </p:sp>
      <p:sp>
        <p:nvSpPr>
          <p:cNvPr id="3" name="内容占位符 2"/>
          <p:cNvSpPr>
            <a:spLocks noGrp="1"/>
          </p:cNvSpPr>
          <p:nvPr>
            <p:ph idx="1"/>
          </p:nvPr>
        </p:nvSpPr>
        <p:spPr/>
        <p:txBody>
          <a:bodyPr/>
          <a:lstStyle/>
          <a:p>
            <a:r>
              <a:rPr lang="en-US" altLang="zh-CN" dirty="0" err="1"/>
              <a:t>simhash</a:t>
            </a:r>
            <a:r>
              <a:rPr lang="zh-CN" altLang="en-US" dirty="0"/>
              <a:t>是一种局部敏感</a:t>
            </a:r>
            <a:r>
              <a:rPr lang="en-US" altLang="zh-CN" dirty="0"/>
              <a:t>hash</a:t>
            </a:r>
            <a:r>
              <a:rPr lang="zh-CN" altLang="en-US" dirty="0"/>
              <a:t>。我们都知道什么是</a:t>
            </a:r>
            <a:r>
              <a:rPr lang="en-US" altLang="zh-CN" dirty="0"/>
              <a:t>hash</a:t>
            </a:r>
            <a:r>
              <a:rPr lang="zh-CN" altLang="en-US" dirty="0"/>
              <a:t>。那什么叫局部敏感呢，假定</a:t>
            </a:r>
            <a:r>
              <a:rPr lang="en-US" altLang="zh-CN" dirty="0"/>
              <a:t>A</a:t>
            </a:r>
            <a:r>
              <a:rPr lang="zh-CN" altLang="en-US" dirty="0"/>
              <a:t>、</a:t>
            </a:r>
            <a:r>
              <a:rPr lang="en-US" altLang="zh-CN" dirty="0"/>
              <a:t>B</a:t>
            </a:r>
            <a:r>
              <a:rPr lang="zh-CN" altLang="en-US" dirty="0"/>
              <a:t>具有一定的相似性，在</a:t>
            </a:r>
            <a:r>
              <a:rPr lang="en-US" altLang="zh-CN" dirty="0"/>
              <a:t>hash</a:t>
            </a:r>
            <a:r>
              <a:rPr lang="zh-CN" altLang="en-US" dirty="0"/>
              <a:t>之后，仍然能保持这种相似性，就称之为局部敏感</a:t>
            </a:r>
            <a:r>
              <a:rPr lang="en-US" altLang="zh-CN" dirty="0"/>
              <a:t>hash</a:t>
            </a:r>
            <a:r>
              <a:rPr lang="zh-CN" altLang="en-US" dirty="0" smtClean="0"/>
              <a:t>。</a:t>
            </a:r>
            <a:endParaRPr lang="en-US" altLang="zh-CN" dirty="0" smtClean="0"/>
          </a:p>
          <a:p>
            <a:r>
              <a:rPr lang="zh-CN" altLang="en-US" dirty="0"/>
              <a:t>通过</a:t>
            </a:r>
            <a:r>
              <a:rPr lang="en-US" altLang="zh-CN" dirty="0"/>
              <a:t>hash</a:t>
            </a:r>
            <a:r>
              <a:rPr lang="zh-CN" altLang="en-US" dirty="0"/>
              <a:t>的方法，把上述得到的关键词集合</a:t>
            </a:r>
            <a:r>
              <a:rPr lang="en-US" altLang="zh-CN" dirty="0"/>
              <a:t>hash</a:t>
            </a:r>
            <a:r>
              <a:rPr lang="zh-CN" altLang="en-US" dirty="0"/>
              <a:t>成一串二进制，这样我们直接对比二进制数，看其相似性就可以得到两篇文档的相似性，在查看相似性的时候我们采用海明距离，即在对比二进制的时候，我们看其有多少位不同，就称海明距离为多少。</a:t>
            </a:r>
            <a:endParaRPr lang="zh-CN" altLang="en-US" dirty="0"/>
          </a:p>
        </p:txBody>
      </p:sp>
    </p:spTree>
    <p:extLst>
      <p:ext uri="{BB962C8B-B14F-4D97-AF65-F5344CB8AC3E}">
        <p14:creationId xmlns:p14="http://schemas.microsoft.com/office/powerpoint/2010/main" val="41290856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simhash</a:t>
            </a:r>
            <a:r>
              <a:rPr lang="zh-CN" altLang="en-US" dirty="0" smtClean="0"/>
              <a:t>算法</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dirty="0"/>
              <a:t>（</a:t>
            </a:r>
            <a:r>
              <a:rPr lang="en-US" altLang="zh-CN" dirty="0"/>
              <a:t>1</a:t>
            </a:r>
            <a:r>
              <a:rPr lang="zh-CN" altLang="en-US" dirty="0"/>
              <a:t>）将文档分词，取一个文章的</a:t>
            </a:r>
            <a:r>
              <a:rPr lang="en-US" altLang="zh-CN" dirty="0"/>
              <a:t>TF-IDF</a:t>
            </a:r>
            <a:r>
              <a:rPr lang="zh-CN" altLang="en-US" dirty="0"/>
              <a:t>权重最高的前</a:t>
            </a:r>
            <a:r>
              <a:rPr lang="en-US" altLang="zh-CN" dirty="0"/>
              <a:t>20</a:t>
            </a:r>
            <a:r>
              <a:rPr lang="zh-CN" altLang="en-US" dirty="0"/>
              <a:t>个词（</a:t>
            </a:r>
            <a:r>
              <a:rPr lang="en-US" altLang="zh-CN" dirty="0"/>
              <a:t>feature</a:t>
            </a:r>
            <a:r>
              <a:rPr lang="zh-CN" altLang="en-US" dirty="0"/>
              <a:t>）和权重（</a:t>
            </a:r>
            <a:r>
              <a:rPr lang="en-US" altLang="zh-CN" dirty="0"/>
              <a:t>weight</a:t>
            </a:r>
            <a:r>
              <a:rPr lang="zh-CN" altLang="en-US" dirty="0"/>
              <a:t>）。即一篇文档得到一个长度为</a:t>
            </a:r>
            <a:r>
              <a:rPr lang="en-US" altLang="zh-CN" dirty="0"/>
              <a:t>20</a:t>
            </a:r>
            <a:r>
              <a:rPr lang="zh-CN" altLang="en-US" dirty="0"/>
              <a:t>的（</a:t>
            </a:r>
            <a:r>
              <a:rPr lang="en-US" altLang="zh-CN" dirty="0"/>
              <a:t>feature</a:t>
            </a:r>
            <a:r>
              <a:rPr lang="zh-CN" altLang="en-US" dirty="0"/>
              <a:t>：</a:t>
            </a:r>
            <a:r>
              <a:rPr lang="en-US" altLang="zh-CN" dirty="0"/>
              <a:t>weight</a:t>
            </a:r>
            <a:r>
              <a:rPr lang="zh-CN" altLang="en-US" dirty="0"/>
              <a:t>）的集合。</a:t>
            </a:r>
          </a:p>
          <a:p>
            <a:r>
              <a:rPr lang="zh-CN" altLang="en-US" dirty="0"/>
              <a:t>（</a:t>
            </a:r>
            <a:r>
              <a:rPr lang="en-US" altLang="zh-CN" dirty="0"/>
              <a:t>2</a:t>
            </a:r>
            <a:r>
              <a:rPr lang="zh-CN" altLang="en-US" dirty="0"/>
              <a:t>）对其中的词（</a:t>
            </a:r>
            <a:r>
              <a:rPr lang="en-US" altLang="zh-CN" dirty="0"/>
              <a:t>feature</a:t>
            </a:r>
            <a:r>
              <a:rPr lang="zh-CN" altLang="en-US" dirty="0"/>
              <a:t>），进行普通的哈希之后得到一个</a:t>
            </a:r>
            <a:r>
              <a:rPr lang="en-US" altLang="zh-CN" dirty="0"/>
              <a:t>64</a:t>
            </a:r>
            <a:r>
              <a:rPr lang="zh-CN" altLang="en-US" dirty="0"/>
              <a:t>为的二进制，得到长度为</a:t>
            </a:r>
            <a:r>
              <a:rPr lang="en-US" altLang="zh-CN" dirty="0"/>
              <a:t>20</a:t>
            </a:r>
            <a:r>
              <a:rPr lang="zh-CN" altLang="en-US" dirty="0"/>
              <a:t>的（</a:t>
            </a:r>
            <a:r>
              <a:rPr lang="en-US" altLang="zh-CN" dirty="0"/>
              <a:t>hash : weight</a:t>
            </a:r>
            <a:r>
              <a:rPr lang="zh-CN" altLang="en-US" dirty="0"/>
              <a:t>）的集合。</a:t>
            </a:r>
          </a:p>
          <a:p>
            <a:r>
              <a:rPr lang="zh-CN" altLang="en-US" dirty="0"/>
              <a:t>（</a:t>
            </a:r>
            <a:r>
              <a:rPr lang="en-US" altLang="zh-CN" dirty="0"/>
              <a:t>3</a:t>
            </a:r>
            <a:r>
              <a:rPr lang="zh-CN" altLang="en-US" dirty="0"/>
              <a:t>）根据（</a:t>
            </a:r>
            <a:r>
              <a:rPr lang="en-US" altLang="zh-CN" dirty="0"/>
              <a:t>2</a:t>
            </a:r>
            <a:r>
              <a:rPr lang="zh-CN" altLang="en-US" dirty="0"/>
              <a:t>）中得到一串二进制数（</a:t>
            </a:r>
            <a:r>
              <a:rPr lang="en-US" altLang="zh-CN" dirty="0"/>
              <a:t>hash</a:t>
            </a:r>
            <a:r>
              <a:rPr lang="zh-CN" altLang="en-US" dirty="0"/>
              <a:t>）中相应位置是</a:t>
            </a:r>
            <a:r>
              <a:rPr lang="en-US" altLang="zh-CN" dirty="0"/>
              <a:t>1</a:t>
            </a:r>
            <a:r>
              <a:rPr lang="zh-CN" altLang="en-US" dirty="0"/>
              <a:t>是</a:t>
            </a:r>
            <a:r>
              <a:rPr lang="en-US" altLang="zh-CN" dirty="0"/>
              <a:t>0</a:t>
            </a:r>
            <a:r>
              <a:rPr lang="zh-CN" altLang="en-US" dirty="0"/>
              <a:t>，对相应位置取正值</a:t>
            </a:r>
            <a:r>
              <a:rPr lang="en-US" altLang="zh-CN" dirty="0"/>
              <a:t>weight</a:t>
            </a:r>
            <a:r>
              <a:rPr lang="zh-CN" altLang="en-US" dirty="0"/>
              <a:t>和负值</a:t>
            </a:r>
            <a:r>
              <a:rPr lang="en-US" altLang="zh-CN" dirty="0"/>
              <a:t>weight</a:t>
            </a:r>
            <a:r>
              <a:rPr lang="zh-CN" altLang="en-US" dirty="0"/>
              <a:t>。例如一个词进过（</a:t>
            </a:r>
            <a:r>
              <a:rPr lang="en-US" altLang="zh-CN" dirty="0"/>
              <a:t>2</a:t>
            </a:r>
            <a:r>
              <a:rPr lang="zh-CN" altLang="en-US" dirty="0"/>
              <a:t>）得到（</a:t>
            </a:r>
            <a:r>
              <a:rPr lang="en-US" altLang="zh-CN" dirty="0"/>
              <a:t>010111</a:t>
            </a:r>
            <a:r>
              <a:rPr lang="zh-CN" altLang="en-US" dirty="0"/>
              <a:t>：</a:t>
            </a:r>
            <a:r>
              <a:rPr lang="en-US" altLang="zh-CN" dirty="0"/>
              <a:t>5</a:t>
            </a:r>
            <a:r>
              <a:rPr lang="zh-CN" altLang="en-US" dirty="0"/>
              <a:t>）进过步骤（</a:t>
            </a:r>
            <a:r>
              <a:rPr lang="en-US" altLang="zh-CN" dirty="0"/>
              <a:t>3</a:t>
            </a:r>
            <a:r>
              <a:rPr lang="zh-CN" altLang="en-US" dirty="0"/>
              <a:t>）之后可以得到列表</a:t>
            </a:r>
            <a:r>
              <a:rPr lang="en-US" altLang="zh-CN" dirty="0"/>
              <a:t>[-5,5,-5,5,5,5]</a:t>
            </a:r>
            <a:r>
              <a:rPr lang="zh-CN" altLang="en-US" dirty="0"/>
              <a:t>，即对一个文档，我们可以得到</a:t>
            </a:r>
            <a:r>
              <a:rPr lang="en-US" altLang="zh-CN" dirty="0"/>
              <a:t>20</a:t>
            </a:r>
            <a:r>
              <a:rPr lang="zh-CN" altLang="en-US" dirty="0"/>
              <a:t>个长度为</a:t>
            </a:r>
            <a:r>
              <a:rPr lang="en-US" altLang="zh-CN" dirty="0"/>
              <a:t>64</a:t>
            </a:r>
            <a:r>
              <a:rPr lang="zh-CN" altLang="en-US" dirty="0"/>
              <a:t>的列表</a:t>
            </a:r>
            <a:r>
              <a:rPr lang="en-US" altLang="zh-CN" dirty="0"/>
              <a:t>[weight</a:t>
            </a:r>
            <a:r>
              <a:rPr lang="zh-CN" altLang="en-US" dirty="0"/>
              <a:t>，</a:t>
            </a:r>
            <a:r>
              <a:rPr lang="en-US" altLang="zh-CN" dirty="0"/>
              <a:t>-weight...weight]</a:t>
            </a:r>
            <a:r>
              <a:rPr lang="zh-CN" altLang="en-US" dirty="0"/>
              <a:t>。</a:t>
            </a:r>
          </a:p>
          <a:p>
            <a:r>
              <a:rPr lang="zh-CN" altLang="en-US" dirty="0"/>
              <a:t>（</a:t>
            </a:r>
            <a:r>
              <a:rPr lang="en-US" altLang="zh-CN" dirty="0"/>
              <a:t>4</a:t>
            </a:r>
            <a:r>
              <a:rPr lang="zh-CN" altLang="en-US" dirty="0"/>
              <a:t>）对（</a:t>
            </a:r>
            <a:r>
              <a:rPr lang="en-US" altLang="zh-CN" dirty="0"/>
              <a:t>3</a:t>
            </a:r>
            <a:r>
              <a:rPr lang="zh-CN" altLang="en-US" dirty="0"/>
              <a:t>）中</a:t>
            </a:r>
            <a:r>
              <a:rPr lang="en-US" altLang="zh-CN" dirty="0"/>
              <a:t>20</a:t>
            </a:r>
            <a:r>
              <a:rPr lang="zh-CN" altLang="en-US" dirty="0"/>
              <a:t>个列表进行列向累加得到一个列表。如</a:t>
            </a:r>
            <a:r>
              <a:rPr lang="en-US" altLang="zh-CN" dirty="0"/>
              <a:t>[-5,5,-5,5,5,5]</a:t>
            </a:r>
            <a:r>
              <a:rPr lang="zh-CN" altLang="en-US" dirty="0"/>
              <a:t>、</a:t>
            </a:r>
            <a:r>
              <a:rPr lang="en-US" altLang="zh-CN" dirty="0"/>
              <a:t>[-3,-3,-3,3,-3,3]</a:t>
            </a:r>
            <a:r>
              <a:rPr lang="zh-CN" altLang="en-US" dirty="0"/>
              <a:t>、</a:t>
            </a:r>
            <a:r>
              <a:rPr lang="en-US" altLang="zh-CN" dirty="0"/>
              <a:t>[1,-1,-1,1,1,1]</a:t>
            </a:r>
            <a:r>
              <a:rPr lang="zh-CN" altLang="en-US" dirty="0"/>
              <a:t>进行列向累加得到</a:t>
            </a:r>
            <a:r>
              <a:rPr lang="en-US" altLang="zh-CN" dirty="0"/>
              <a:t>[-7</a:t>
            </a:r>
            <a:r>
              <a:rPr lang="zh-CN" altLang="en-US" dirty="0"/>
              <a:t>，</a:t>
            </a:r>
            <a:r>
              <a:rPr lang="en-US" altLang="zh-CN" dirty="0"/>
              <a:t>1</a:t>
            </a:r>
            <a:r>
              <a:rPr lang="zh-CN" altLang="en-US" dirty="0"/>
              <a:t>，</a:t>
            </a:r>
            <a:r>
              <a:rPr lang="en-US" altLang="zh-CN" dirty="0"/>
              <a:t>-9</a:t>
            </a:r>
            <a:r>
              <a:rPr lang="zh-CN" altLang="en-US" dirty="0"/>
              <a:t>，</a:t>
            </a:r>
            <a:r>
              <a:rPr lang="en-US" altLang="zh-CN" dirty="0"/>
              <a:t>9</a:t>
            </a:r>
            <a:r>
              <a:rPr lang="zh-CN" altLang="en-US" dirty="0"/>
              <a:t>，</a:t>
            </a:r>
            <a:r>
              <a:rPr lang="en-US" altLang="zh-CN" dirty="0"/>
              <a:t>3</a:t>
            </a:r>
            <a:r>
              <a:rPr lang="zh-CN" altLang="en-US" dirty="0"/>
              <a:t>，</a:t>
            </a:r>
            <a:r>
              <a:rPr lang="en-US" altLang="zh-CN" dirty="0"/>
              <a:t>9]</a:t>
            </a:r>
            <a:r>
              <a:rPr lang="zh-CN" altLang="en-US" dirty="0"/>
              <a:t>，这样，我们对一个文档得到，一个长度为</a:t>
            </a:r>
            <a:r>
              <a:rPr lang="en-US" altLang="zh-CN" dirty="0"/>
              <a:t>64</a:t>
            </a:r>
            <a:r>
              <a:rPr lang="zh-CN" altLang="en-US" dirty="0"/>
              <a:t>的列表。</a:t>
            </a:r>
          </a:p>
          <a:p>
            <a:r>
              <a:rPr lang="zh-CN" altLang="en-US" dirty="0"/>
              <a:t>（</a:t>
            </a:r>
            <a:r>
              <a:rPr lang="en-US" altLang="zh-CN" dirty="0"/>
              <a:t>5</a:t>
            </a:r>
            <a:r>
              <a:rPr lang="zh-CN" altLang="en-US" dirty="0"/>
              <a:t>）对（</a:t>
            </a:r>
            <a:r>
              <a:rPr lang="en-US" altLang="zh-CN" dirty="0"/>
              <a:t>4</a:t>
            </a:r>
            <a:r>
              <a:rPr lang="zh-CN" altLang="en-US" dirty="0"/>
              <a:t>）中得到的列表中每个值进行判断，当为负值的时候去</a:t>
            </a:r>
            <a:r>
              <a:rPr lang="en-US" altLang="zh-CN" dirty="0"/>
              <a:t>0</a:t>
            </a:r>
            <a:r>
              <a:rPr lang="zh-CN" altLang="en-US" dirty="0"/>
              <a:t>，正值取</a:t>
            </a:r>
            <a:r>
              <a:rPr lang="en-US" altLang="zh-CN" dirty="0"/>
              <a:t>1</a:t>
            </a:r>
            <a:r>
              <a:rPr lang="zh-CN" altLang="en-US" dirty="0"/>
              <a:t>。例如，</a:t>
            </a:r>
            <a:r>
              <a:rPr lang="en-US" altLang="zh-CN" dirty="0"/>
              <a:t>[-7</a:t>
            </a:r>
            <a:r>
              <a:rPr lang="zh-CN" altLang="en-US" dirty="0"/>
              <a:t>，</a:t>
            </a:r>
            <a:r>
              <a:rPr lang="en-US" altLang="zh-CN" dirty="0"/>
              <a:t>1</a:t>
            </a:r>
            <a:r>
              <a:rPr lang="zh-CN" altLang="en-US" dirty="0"/>
              <a:t>，</a:t>
            </a:r>
            <a:r>
              <a:rPr lang="en-US" altLang="zh-CN" dirty="0"/>
              <a:t>-9</a:t>
            </a:r>
            <a:r>
              <a:rPr lang="zh-CN" altLang="en-US" dirty="0"/>
              <a:t>，</a:t>
            </a:r>
            <a:r>
              <a:rPr lang="en-US" altLang="zh-CN" dirty="0"/>
              <a:t>9</a:t>
            </a:r>
            <a:r>
              <a:rPr lang="zh-CN" altLang="en-US" dirty="0"/>
              <a:t>，</a:t>
            </a:r>
            <a:r>
              <a:rPr lang="en-US" altLang="zh-CN" dirty="0"/>
              <a:t>3</a:t>
            </a:r>
            <a:r>
              <a:rPr lang="zh-CN" altLang="en-US" dirty="0"/>
              <a:t>，</a:t>
            </a:r>
            <a:r>
              <a:rPr lang="en-US" altLang="zh-CN" dirty="0"/>
              <a:t>9]</a:t>
            </a:r>
            <a:r>
              <a:rPr lang="zh-CN" altLang="en-US" dirty="0"/>
              <a:t>得到</a:t>
            </a:r>
            <a:r>
              <a:rPr lang="en-US" altLang="zh-CN" dirty="0"/>
              <a:t>010111</a:t>
            </a:r>
            <a:r>
              <a:rPr lang="zh-CN" altLang="en-US" dirty="0"/>
              <a:t>，这样，我们就得到一个文档的</a:t>
            </a:r>
            <a:r>
              <a:rPr lang="en-US" altLang="zh-CN" dirty="0" err="1"/>
              <a:t>simhash</a:t>
            </a:r>
            <a:r>
              <a:rPr lang="zh-CN" altLang="en-US" dirty="0"/>
              <a:t>值了。</a:t>
            </a:r>
          </a:p>
          <a:p>
            <a:r>
              <a:rPr lang="zh-CN" altLang="en-US" dirty="0"/>
              <a:t>（</a:t>
            </a:r>
            <a:r>
              <a:rPr lang="en-US" altLang="zh-CN" dirty="0"/>
              <a:t>6</a:t>
            </a:r>
            <a:r>
              <a:rPr lang="zh-CN" altLang="en-US" dirty="0"/>
              <a:t>）计算相似性。连个</a:t>
            </a:r>
            <a:r>
              <a:rPr lang="en-US" altLang="zh-CN" dirty="0" err="1"/>
              <a:t>simhash</a:t>
            </a:r>
            <a:r>
              <a:rPr lang="zh-CN" altLang="en-US" dirty="0"/>
              <a:t>取异或，看其中</a:t>
            </a:r>
            <a:r>
              <a:rPr lang="en-US" altLang="zh-CN" dirty="0"/>
              <a:t>1</a:t>
            </a:r>
            <a:r>
              <a:rPr lang="zh-CN" altLang="en-US" dirty="0"/>
              <a:t>的个数是否超过</a:t>
            </a:r>
            <a:r>
              <a:rPr lang="en-US" altLang="zh-CN" dirty="0"/>
              <a:t>3</a:t>
            </a:r>
            <a:r>
              <a:rPr lang="zh-CN" altLang="en-US" dirty="0"/>
              <a:t>。超过</a:t>
            </a:r>
            <a:r>
              <a:rPr lang="en-US" altLang="zh-CN" dirty="0"/>
              <a:t>3</a:t>
            </a:r>
            <a:r>
              <a:rPr lang="zh-CN" altLang="en-US" dirty="0"/>
              <a:t>则判定为不相似，小于等于</a:t>
            </a:r>
            <a:r>
              <a:rPr lang="en-US" altLang="zh-CN" dirty="0"/>
              <a:t>3</a:t>
            </a:r>
            <a:r>
              <a:rPr lang="zh-CN" altLang="en-US" dirty="0"/>
              <a:t>则判定为相似。</a:t>
            </a:r>
          </a:p>
          <a:p>
            <a:endParaRPr lang="zh-CN" altLang="en-US" dirty="0"/>
          </a:p>
        </p:txBody>
      </p:sp>
    </p:spTree>
    <p:extLst>
      <p:ext uri="{BB962C8B-B14F-4D97-AF65-F5344CB8AC3E}">
        <p14:creationId xmlns:p14="http://schemas.microsoft.com/office/powerpoint/2010/main" val="15539259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操作：</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smtClean="0"/>
              <a:t>1</a:t>
            </a:r>
            <a:r>
              <a:rPr lang="en-US" altLang="zh-CN" dirty="0"/>
              <a:t>. </a:t>
            </a:r>
            <a:r>
              <a:rPr lang="zh-CN" altLang="en-US" dirty="0" smtClean="0"/>
              <a:t>打开</a:t>
            </a:r>
            <a:r>
              <a:rPr lang="en-US" altLang="zh-CN" dirty="0" err="1" smtClean="0"/>
              <a:t>TextRank_Demo</a:t>
            </a:r>
            <a:r>
              <a:rPr lang="zh-CN" altLang="en-US" dirty="0" smtClean="0"/>
              <a:t>目录</a:t>
            </a:r>
            <a:endParaRPr lang="en-US" altLang="zh-CN" dirty="0" smtClean="0"/>
          </a:p>
          <a:p>
            <a:r>
              <a:rPr lang="en-US" altLang="zh-CN" dirty="0" smtClean="0"/>
              <a:t>2. </a:t>
            </a:r>
            <a:r>
              <a:rPr lang="zh-CN" altLang="en-US" dirty="0" smtClean="0"/>
              <a:t>打开</a:t>
            </a:r>
            <a:r>
              <a:rPr lang="en-US" altLang="zh-CN" dirty="0" smtClean="0"/>
              <a:t>doc</a:t>
            </a:r>
            <a:r>
              <a:rPr lang="zh-CN" altLang="en-US" dirty="0" smtClean="0"/>
              <a:t>目录，查看原始语料。该语料库涉及了不同的几类语料，以展示本示例的功能。</a:t>
            </a:r>
            <a:endParaRPr lang="en-US" altLang="zh-CN" dirty="0" smtClean="0"/>
          </a:p>
          <a:p>
            <a:r>
              <a:rPr lang="en-US" altLang="zh-CN" dirty="0" smtClean="0"/>
              <a:t>3. </a:t>
            </a:r>
            <a:r>
              <a:rPr lang="zh-CN" altLang="en-US" dirty="0" smtClean="0"/>
              <a:t>打开</a:t>
            </a:r>
            <a:r>
              <a:rPr lang="en-US" altLang="zh-CN" dirty="0" smtClean="0"/>
              <a:t>gettxtinfo.py</a:t>
            </a:r>
            <a:r>
              <a:rPr lang="zh-CN" altLang="en-US" dirty="0" smtClean="0"/>
              <a:t>，了解</a:t>
            </a:r>
            <a:r>
              <a:rPr lang="en-US" altLang="zh-CN" dirty="0" err="1" smtClean="0"/>
              <a:t>TextRank</a:t>
            </a:r>
            <a:r>
              <a:rPr lang="zh-CN" altLang="en-US" dirty="0" smtClean="0"/>
              <a:t>的大致用法。</a:t>
            </a:r>
            <a:endParaRPr lang="en-US" altLang="zh-CN" dirty="0" smtClean="0"/>
          </a:p>
          <a:p>
            <a:pPr lvl="1"/>
            <a:r>
              <a:rPr lang="zh-CN" altLang="en-US" dirty="0" smtClean="0"/>
              <a:t>为了使用自己的关键字，我们对</a:t>
            </a:r>
            <a:r>
              <a:rPr lang="en-US" altLang="zh-CN" dirty="0" err="1" smtClean="0"/>
              <a:t>TextRank</a:t>
            </a:r>
            <a:r>
              <a:rPr lang="zh-CN" altLang="en-US" dirty="0" smtClean="0"/>
              <a:t>进行了本地化，加入了自己的字典和停用词。</a:t>
            </a:r>
            <a:endParaRPr lang="en-US" altLang="zh-CN" dirty="0" smtClean="0"/>
          </a:p>
          <a:p>
            <a:pPr lvl="1"/>
            <a:r>
              <a:rPr lang="zh-CN" altLang="en-US" dirty="0" smtClean="0"/>
              <a:t>为使摘要更符合原文顺序，我们对摘要的输出顺序按原文进行了调整。</a:t>
            </a:r>
            <a:endParaRPr lang="en-US" altLang="zh-CN" dirty="0" smtClean="0"/>
          </a:p>
          <a:p>
            <a:r>
              <a:rPr lang="en-US" altLang="zh-CN" dirty="0" smtClean="0"/>
              <a:t>4. </a:t>
            </a:r>
            <a:r>
              <a:rPr lang="zh-CN" altLang="en-US" dirty="0" smtClean="0"/>
              <a:t>运行</a:t>
            </a:r>
            <a:r>
              <a:rPr lang="en-US" altLang="zh-CN" dirty="0"/>
              <a:t>gettxtinfo</a:t>
            </a:r>
            <a:r>
              <a:rPr lang="en-US" altLang="zh-CN" dirty="0" smtClean="0"/>
              <a:t>.py</a:t>
            </a:r>
          </a:p>
          <a:p>
            <a:r>
              <a:rPr lang="en-US" altLang="zh-CN" dirty="0" smtClean="0"/>
              <a:t>5. </a:t>
            </a:r>
            <a:r>
              <a:rPr lang="zh-CN" altLang="en-US" dirty="0" smtClean="0"/>
              <a:t>打开</a:t>
            </a:r>
            <a:r>
              <a:rPr lang="en-US" altLang="zh-CN" dirty="0" smtClean="0"/>
              <a:t>result.txt</a:t>
            </a:r>
            <a:r>
              <a:rPr lang="zh-CN" altLang="en-US" dirty="0" smtClean="0"/>
              <a:t>，观察输出的结果</a:t>
            </a:r>
            <a:endParaRPr lang="en-US" altLang="zh-CN" dirty="0" smtClean="0"/>
          </a:p>
          <a:p>
            <a:pPr lvl="1"/>
            <a:r>
              <a:rPr lang="zh-CN" altLang="en-US" dirty="0" smtClean="0"/>
              <a:t>观察各种不同类型的文本的关键字、关键短语、摘要。</a:t>
            </a:r>
            <a:endParaRPr lang="en-US" altLang="zh-CN" dirty="0" smtClean="0"/>
          </a:p>
          <a:p>
            <a:r>
              <a:rPr lang="zh-CN" altLang="en-US" dirty="0" smtClean="0">
                <a:solidFill>
                  <a:srgbClr val="FF0000"/>
                </a:solidFill>
              </a:rPr>
              <a:t>思考：是否能用</a:t>
            </a:r>
            <a:r>
              <a:rPr lang="en-US" altLang="zh-CN" dirty="0" err="1" smtClean="0">
                <a:solidFill>
                  <a:srgbClr val="FF0000"/>
                </a:solidFill>
              </a:rPr>
              <a:t>TextRank</a:t>
            </a:r>
            <a:r>
              <a:rPr lang="zh-CN" altLang="en-US" dirty="0" smtClean="0">
                <a:solidFill>
                  <a:srgbClr val="FF0000"/>
                </a:solidFill>
              </a:rPr>
              <a:t>来帮助自己理解文献？如何结合其他工具快速理解文献？</a:t>
            </a:r>
            <a:endParaRPr lang="en-US" altLang="zh-CN" dirty="0" smtClean="0">
              <a:solidFill>
                <a:srgbClr val="FF0000"/>
              </a:solidFill>
            </a:endParaRPr>
          </a:p>
          <a:p>
            <a:endParaRPr lang="zh-CN" altLang="en-US" dirty="0"/>
          </a:p>
        </p:txBody>
      </p:sp>
    </p:spTree>
    <p:extLst>
      <p:ext uri="{BB962C8B-B14F-4D97-AF65-F5344CB8AC3E}">
        <p14:creationId xmlns:p14="http://schemas.microsoft.com/office/powerpoint/2010/main" val="37126565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找开</a:t>
            </a:r>
            <a:r>
              <a:rPr lang="en-US" altLang="zh-CN" dirty="0" err="1"/>
              <a:t>simhash</a:t>
            </a:r>
            <a:r>
              <a:rPr lang="zh-CN" altLang="en-US" dirty="0"/>
              <a:t>目录，查看</a:t>
            </a:r>
            <a:r>
              <a:rPr lang="en-US" altLang="zh-CN" dirty="0" smtClean="0"/>
              <a:t>simhash.py</a:t>
            </a:r>
          </a:p>
          <a:p>
            <a:r>
              <a:rPr lang="zh-CN" altLang="en-US" dirty="0" smtClean="0"/>
              <a:t>了解</a:t>
            </a:r>
            <a:r>
              <a:rPr lang="zh-CN" altLang="en-US" dirty="0"/>
              <a:t>下其算法，思考下它可能的应用和存在的问题。</a:t>
            </a:r>
            <a:endParaRPr lang="en-US" altLang="zh-CN" dirty="0"/>
          </a:p>
          <a:p>
            <a:endParaRPr lang="zh-CN" altLang="en-US" dirty="0"/>
          </a:p>
        </p:txBody>
      </p:sp>
    </p:spTree>
    <p:extLst>
      <p:ext uri="{BB962C8B-B14F-4D97-AF65-F5344CB8AC3E}">
        <p14:creationId xmlns:p14="http://schemas.microsoft.com/office/powerpoint/2010/main" val="39054705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浅层语义分析（</a:t>
            </a:r>
            <a:r>
              <a:rPr lang="en-US" altLang="zh-CN" dirty="0"/>
              <a:t>LSA</a:t>
            </a:r>
            <a:r>
              <a:rPr lang="zh-CN" altLang="en-US" dirty="0" smtClean="0"/>
              <a:t>）算法</a:t>
            </a:r>
            <a:endParaRPr lang="zh-CN" altLang="en-US" dirty="0"/>
          </a:p>
        </p:txBody>
      </p:sp>
      <p:sp>
        <p:nvSpPr>
          <p:cNvPr id="3" name="内容占位符 2"/>
          <p:cNvSpPr>
            <a:spLocks noGrp="1"/>
          </p:cNvSpPr>
          <p:nvPr>
            <p:ph idx="1"/>
          </p:nvPr>
        </p:nvSpPr>
        <p:spPr/>
        <p:txBody>
          <a:bodyPr>
            <a:normAutofit/>
          </a:bodyPr>
          <a:lstStyle/>
          <a:p>
            <a:r>
              <a:rPr lang="zh-CN" altLang="en-US" dirty="0"/>
              <a:t>是一种</a:t>
            </a:r>
            <a:r>
              <a:rPr lang="zh-CN" altLang="en-US" b="1" dirty="0">
                <a:hlinkClick r:id="rId2" tooltip="自然语言理解和处理知识库"/>
              </a:rPr>
              <a:t>自然语言</a:t>
            </a:r>
            <a:r>
              <a:rPr lang="zh-CN" altLang="en-US" dirty="0"/>
              <a:t>处理中用到的方法，其通过“矢量语义空间”来提取文档与词中的“概念”，进而分析文档与词之间的关系</a:t>
            </a:r>
            <a:r>
              <a:rPr lang="zh-CN" altLang="en-US" dirty="0" smtClean="0"/>
              <a:t>。</a:t>
            </a:r>
            <a:endParaRPr lang="en-US" altLang="zh-CN" dirty="0" smtClean="0"/>
          </a:p>
          <a:p>
            <a:r>
              <a:rPr lang="zh-CN" altLang="en-US" dirty="0"/>
              <a:t>在某些情况下，</a:t>
            </a:r>
            <a:r>
              <a:rPr lang="en-US" altLang="zh-CN" dirty="0"/>
              <a:t>LSA</a:t>
            </a:r>
            <a:r>
              <a:rPr lang="zh-CN" altLang="en-US" dirty="0"/>
              <a:t>又被称作潜在语义索引（</a:t>
            </a:r>
            <a:r>
              <a:rPr lang="en-US" altLang="zh-CN" dirty="0"/>
              <a:t>LSI</a:t>
            </a:r>
            <a:r>
              <a:rPr lang="zh-CN" altLang="en-US" dirty="0" smtClean="0"/>
              <a:t>）</a:t>
            </a:r>
            <a:endParaRPr lang="en-US" altLang="zh-CN" dirty="0" smtClean="0"/>
          </a:p>
          <a:p>
            <a:endParaRPr lang="en-US" altLang="zh-CN" dirty="0" smtClean="0"/>
          </a:p>
          <a:p>
            <a:r>
              <a:rPr lang="en-US" altLang="zh-CN" dirty="0" smtClean="0"/>
              <a:t>LSA</a:t>
            </a:r>
            <a:r>
              <a:rPr lang="zh-CN" altLang="en-US" dirty="0"/>
              <a:t>的基本假设是，如果两个词多次出现在同一文档中，则这两个词在语义上具有相似性</a:t>
            </a:r>
            <a:r>
              <a:rPr lang="zh-CN" altLang="en-US" dirty="0" smtClean="0"/>
              <a:t>。</a:t>
            </a:r>
            <a:endParaRPr lang="en-US" altLang="zh-CN" dirty="0" smtClean="0"/>
          </a:p>
          <a:p>
            <a:endParaRPr lang="zh-CN" altLang="en-US" dirty="0"/>
          </a:p>
        </p:txBody>
      </p:sp>
    </p:spTree>
    <p:extLst>
      <p:ext uri="{BB962C8B-B14F-4D97-AF65-F5344CB8AC3E}">
        <p14:creationId xmlns:p14="http://schemas.microsoft.com/office/powerpoint/2010/main" val="265308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zh-CN" dirty="0"/>
              <a:t> ．</a:t>
            </a:r>
            <a:r>
              <a:rPr lang="zh-CN" altLang="en-US" dirty="0" smtClean="0"/>
              <a:t>自然语言处理的兴起</a:t>
            </a:r>
            <a:endParaRPr lang="zh-CN" altLang="en-US" dirty="0"/>
          </a:p>
        </p:txBody>
      </p:sp>
      <p:sp>
        <p:nvSpPr>
          <p:cNvPr id="3" name="内容占位符 2"/>
          <p:cNvSpPr>
            <a:spLocks noGrp="1"/>
          </p:cNvSpPr>
          <p:nvPr>
            <p:ph idx="1"/>
          </p:nvPr>
        </p:nvSpPr>
        <p:spPr/>
        <p:txBody>
          <a:bodyPr/>
          <a:lstStyle/>
          <a:p>
            <a:r>
              <a:rPr lang="zh-CN" altLang="en-US" dirty="0"/>
              <a:t>值得一提的是，自然语言处理的兴起与机器翻译这一具体任务有着密切联系</a:t>
            </a:r>
            <a:r>
              <a:rPr lang="zh-CN" altLang="en-US" dirty="0" smtClean="0"/>
              <a:t>。</a:t>
            </a:r>
            <a:endParaRPr lang="en-US" altLang="zh-CN" dirty="0" smtClean="0"/>
          </a:p>
          <a:p>
            <a:r>
              <a:rPr lang="zh-CN" altLang="en-US" dirty="0"/>
              <a:t>由于人工进行翻译需要训练有素的双语专家，翻译工作非常耗时耗力。更不用说需要翻译一些专业领域文献时，还需要翻译者了解该领域的基本知识。世界上有超过几千种语言，而仅联合国的工作语言就有六种之多。如果能够通过机器翻译准确地进行语言间的翻译，将大大提高人类沟通和了解的效率。</a:t>
            </a:r>
          </a:p>
        </p:txBody>
      </p:sp>
    </p:spTree>
    <p:extLst>
      <p:ext uri="{BB962C8B-B14F-4D97-AF65-F5344CB8AC3E}">
        <p14:creationId xmlns:p14="http://schemas.microsoft.com/office/powerpoint/2010/main" val="17657994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en-US" altLang="zh-CN" dirty="0"/>
              <a:t>LSA</a:t>
            </a:r>
            <a:r>
              <a:rPr lang="zh-CN" altLang="en-US" dirty="0"/>
              <a:t>使用大量的文本上构建一个矩阵，这个矩阵的一行代表一个词，一列代表一个文档，矩阵元素代表该词在该文档中出现的次数，然后再此矩阵上使用奇异值分解（</a:t>
            </a:r>
            <a:r>
              <a:rPr lang="en-US" altLang="zh-CN" dirty="0"/>
              <a:t>SVD</a:t>
            </a:r>
            <a:r>
              <a:rPr lang="zh-CN" altLang="en-US" dirty="0"/>
              <a:t>）来保留列信息的情况下减少矩阵行数，之后每两个词语的相似性则可以通过其行向量的</a:t>
            </a:r>
            <a:r>
              <a:rPr lang="en-US" altLang="zh-CN" dirty="0"/>
              <a:t>cos</a:t>
            </a:r>
            <a:r>
              <a:rPr lang="zh-CN" altLang="en-US" dirty="0"/>
              <a:t>值（或者归一化之后使用向量点乘）来进行标示，此值越接近于</a:t>
            </a:r>
            <a:r>
              <a:rPr lang="en-US" altLang="zh-CN" dirty="0"/>
              <a:t>1</a:t>
            </a:r>
            <a:r>
              <a:rPr lang="zh-CN" altLang="en-US" dirty="0"/>
              <a:t>则说明两个词语越相似，越接近于</a:t>
            </a:r>
            <a:r>
              <a:rPr lang="en-US" altLang="zh-CN" dirty="0"/>
              <a:t>0</a:t>
            </a:r>
            <a:r>
              <a:rPr lang="zh-CN" altLang="en-US" dirty="0"/>
              <a:t>则说明越不相似。</a:t>
            </a:r>
          </a:p>
        </p:txBody>
      </p:sp>
    </p:spTree>
    <p:extLst>
      <p:ext uri="{BB962C8B-B14F-4D97-AF65-F5344CB8AC3E}">
        <p14:creationId xmlns:p14="http://schemas.microsoft.com/office/powerpoint/2010/main" val="4776300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概述：</a:t>
            </a:r>
            <a:r>
              <a:rPr lang="zh-CN" altLang="en-US" b="1" dirty="0"/>
              <a:t>词</a:t>
            </a:r>
            <a:r>
              <a:rPr lang="en-US" altLang="zh-CN" b="1" dirty="0"/>
              <a:t>-</a:t>
            </a:r>
            <a:r>
              <a:rPr lang="zh-CN" altLang="en-US" b="1" dirty="0"/>
              <a:t>文档矩阵</a:t>
            </a:r>
            <a:r>
              <a:rPr lang="zh-CN" altLang="en-US" sz="2400" dirty="0"/>
              <a:t>（</a:t>
            </a:r>
            <a:r>
              <a:rPr lang="en-US" altLang="zh-CN" sz="2400" dirty="0" err="1"/>
              <a:t>Occurences</a:t>
            </a:r>
            <a:r>
              <a:rPr lang="en-US" altLang="zh-CN" sz="2400" dirty="0"/>
              <a:t> Matrix)</a:t>
            </a:r>
            <a:endParaRPr lang="zh-CN" altLang="en-US" sz="2400" dirty="0"/>
          </a:p>
        </p:txBody>
      </p:sp>
      <p:sp>
        <p:nvSpPr>
          <p:cNvPr id="3" name="内容占位符 2"/>
          <p:cNvSpPr>
            <a:spLocks noGrp="1"/>
          </p:cNvSpPr>
          <p:nvPr>
            <p:ph idx="1"/>
          </p:nvPr>
        </p:nvSpPr>
        <p:spPr/>
        <p:txBody>
          <a:bodyPr>
            <a:normAutofit/>
          </a:bodyPr>
          <a:lstStyle/>
          <a:p>
            <a:r>
              <a:rPr lang="en-US" altLang="zh-CN" dirty="0"/>
              <a:t>LSA </a:t>
            </a:r>
            <a:r>
              <a:rPr lang="zh-CN" altLang="en-US" dirty="0"/>
              <a:t>使用词</a:t>
            </a:r>
            <a:r>
              <a:rPr lang="en-US" altLang="zh-CN" dirty="0"/>
              <a:t>-</a:t>
            </a:r>
            <a:r>
              <a:rPr lang="zh-CN" altLang="en-US" dirty="0"/>
              <a:t>文档矩阵来描述一个词语是否在一篇文档中。词</a:t>
            </a:r>
            <a:r>
              <a:rPr lang="en-US" altLang="zh-CN" dirty="0"/>
              <a:t>-</a:t>
            </a:r>
            <a:r>
              <a:rPr lang="zh-CN" altLang="en-US" dirty="0"/>
              <a:t>文档矩阵式一个稀疏矩阵，其行代表词语，其列代表文档。一般情况下，词</a:t>
            </a:r>
            <a:r>
              <a:rPr lang="en-US" altLang="zh-CN" dirty="0"/>
              <a:t>-</a:t>
            </a:r>
            <a:r>
              <a:rPr lang="zh-CN" altLang="en-US" dirty="0"/>
              <a:t>文档矩阵的元素是该词在文档中的出现次数，也可以是是该词语的</a:t>
            </a:r>
            <a:r>
              <a:rPr lang="en-US" altLang="zh-CN" dirty="0" err="1"/>
              <a:t>tf-idf</a:t>
            </a:r>
            <a:r>
              <a:rPr lang="en-US" altLang="zh-CN" dirty="0"/>
              <a:t>(term frequency–inverse document frequency)</a:t>
            </a:r>
            <a:r>
              <a:rPr lang="zh-CN" altLang="en-US" dirty="0" smtClean="0"/>
              <a:t>。</a:t>
            </a:r>
            <a:endParaRPr lang="en-US" altLang="zh-CN" dirty="0" smtClean="0"/>
          </a:p>
          <a:p>
            <a:r>
              <a:rPr lang="zh-CN" altLang="en-US" dirty="0"/>
              <a:t>词</a:t>
            </a:r>
            <a:r>
              <a:rPr lang="en-US" altLang="zh-CN" dirty="0"/>
              <a:t>-</a:t>
            </a:r>
            <a:r>
              <a:rPr lang="zh-CN" altLang="en-US" dirty="0"/>
              <a:t>文档矩阵和传统的语义模型相比并没有实质上的区别，只是因为传统的语义模型并不是使用“矩阵”这种数学语言来进行描述。</a:t>
            </a:r>
            <a:endParaRPr lang="en-US" altLang="zh-CN" dirty="0" smtClean="0"/>
          </a:p>
          <a:p>
            <a:endParaRPr lang="en-US" altLang="zh-CN" dirty="0"/>
          </a:p>
          <a:p>
            <a:endParaRPr lang="zh-CN" altLang="en-US" dirty="0"/>
          </a:p>
        </p:txBody>
      </p:sp>
    </p:spTree>
    <p:extLst>
      <p:ext uri="{BB962C8B-B14F-4D97-AF65-F5344CB8AC3E}">
        <p14:creationId xmlns:p14="http://schemas.microsoft.com/office/powerpoint/2010/main" val="21293206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降维</a:t>
            </a:r>
            <a:endParaRPr lang="zh-CN" altLang="en-US" dirty="0"/>
          </a:p>
        </p:txBody>
      </p:sp>
      <p:sp>
        <p:nvSpPr>
          <p:cNvPr id="3" name="内容占位符 2"/>
          <p:cNvSpPr>
            <a:spLocks noGrp="1"/>
          </p:cNvSpPr>
          <p:nvPr>
            <p:ph idx="1"/>
          </p:nvPr>
        </p:nvSpPr>
        <p:spPr/>
        <p:txBody>
          <a:bodyPr/>
          <a:lstStyle/>
          <a:p>
            <a:r>
              <a:rPr lang="zh-CN" altLang="en-US" dirty="0"/>
              <a:t>在构建好词</a:t>
            </a:r>
            <a:r>
              <a:rPr lang="en-US" altLang="zh-CN" dirty="0"/>
              <a:t>-</a:t>
            </a:r>
            <a:r>
              <a:rPr lang="zh-CN" altLang="en-US" dirty="0"/>
              <a:t>文档矩阵之后，</a:t>
            </a:r>
            <a:r>
              <a:rPr lang="en-US" altLang="zh-CN" dirty="0"/>
              <a:t>LSA</a:t>
            </a:r>
            <a:r>
              <a:rPr lang="zh-CN" altLang="en-US" dirty="0"/>
              <a:t>将对该矩阵进行降维，来找到词</a:t>
            </a:r>
            <a:r>
              <a:rPr lang="en-US" altLang="zh-CN" dirty="0"/>
              <a:t>-</a:t>
            </a:r>
            <a:r>
              <a:rPr lang="zh-CN" altLang="en-US" dirty="0"/>
              <a:t>文档矩阵的一个低阶近似。降维的原因有以下几点：</a:t>
            </a:r>
          </a:p>
          <a:p>
            <a:pPr lvl="1"/>
            <a:r>
              <a:rPr lang="zh-CN" altLang="en-US" dirty="0"/>
              <a:t>原始的词</a:t>
            </a:r>
            <a:r>
              <a:rPr lang="en-US" altLang="zh-CN" dirty="0"/>
              <a:t>-</a:t>
            </a:r>
            <a:r>
              <a:rPr lang="zh-CN" altLang="en-US" dirty="0"/>
              <a:t>文档矩阵太大导致计算机无法处理，从此角度来看，降维后的新矩阵式原有矩阵的一个近似。</a:t>
            </a:r>
          </a:p>
          <a:p>
            <a:pPr lvl="1"/>
            <a:r>
              <a:rPr lang="zh-CN" altLang="en-US" dirty="0"/>
              <a:t>原始的词</a:t>
            </a:r>
            <a:r>
              <a:rPr lang="en-US" altLang="zh-CN" dirty="0"/>
              <a:t>-</a:t>
            </a:r>
            <a:r>
              <a:rPr lang="zh-CN" altLang="en-US" dirty="0"/>
              <a:t>文档矩阵中有噪音，从此角度来看，降维后的新矩阵式原矩阵的一个去噪矩阵。</a:t>
            </a:r>
          </a:p>
          <a:p>
            <a:pPr lvl="1"/>
            <a:r>
              <a:rPr lang="zh-CN" altLang="en-US" dirty="0"/>
              <a:t>原始的词</a:t>
            </a:r>
            <a:r>
              <a:rPr lang="en-US" altLang="zh-CN" dirty="0"/>
              <a:t>-</a:t>
            </a:r>
            <a:r>
              <a:rPr lang="zh-CN" altLang="en-US" dirty="0"/>
              <a:t>文档矩阵过于稀疏。原始的词</a:t>
            </a:r>
            <a:r>
              <a:rPr lang="en-US" altLang="zh-CN" dirty="0"/>
              <a:t>-</a:t>
            </a:r>
            <a:r>
              <a:rPr lang="zh-CN" altLang="en-US" dirty="0"/>
              <a:t>文档矩阵精确的反映了每个词是否“出现”于某篇文档的情况，然而我们往往对某篇文档“相关”的所有词更感兴趣，因此我们需要发掘一个词的各种同义词的情况</a:t>
            </a:r>
            <a:r>
              <a:rPr lang="zh-CN" altLang="en-US" dirty="0" smtClean="0"/>
              <a:t>。</a:t>
            </a:r>
            <a:endParaRPr lang="zh-CN" altLang="en-US" dirty="0"/>
          </a:p>
        </p:txBody>
      </p:sp>
    </p:spTree>
    <p:extLst>
      <p:ext uri="{BB962C8B-B14F-4D97-AF65-F5344CB8AC3E}">
        <p14:creationId xmlns:p14="http://schemas.microsoft.com/office/powerpoint/2010/main" val="214021161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推导</a:t>
            </a:r>
            <a:endParaRPr lang="zh-CN" altLang="en-US" dirty="0"/>
          </a:p>
        </p:txBody>
      </p:sp>
      <p:sp>
        <p:nvSpPr>
          <p:cNvPr id="3" name="内容占位符 2"/>
          <p:cNvSpPr>
            <a:spLocks noGrp="1"/>
          </p:cNvSpPr>
          <p:nvPr>
            <p:ph idx="1"/>
          </p:nvPr>
        </p:nvSpPr>
        <p:spPr/>
        <p:txBody>
          <a:bodyPr/>
          <a:lstStyle/>
          <a:p>
            <a:r>
              <a:rPr lang="zh-CN" altLang="en-US" dirty="0"/>
              <a:t>假设</a:t>
            </a:r>
            <a:r>
              <a:rPr lang="en-US" altLang="zh-CN" dirty="0"/>
              <a:t>X</a:t>
            </a:r>
            <a:r>
              <a:rPr lang="zh-CN" altLang="en-US" dirty="0"/>
              <a:t>是词</a:t>
            </a:r>
            <a:r>
              <a:rPr lang="en-US" altLang="zh-CN" dirty="0"/>
              <a:t>-</a:t>
            </a:r>
            <a:r>
              <a:rPr lang="zh-CN" altLang="en-US" dirty="0"/>
              <a:t>文档矩阵，其元素（</a:t>
            </a:r>
            <a:r>
              <a:rPr lang="en-US" altLang="zh-CN" dirty="0" err="1"/>
              <a:t>i,j</a:t>
            </a:r>
            <a:r>
              <a:rPr lang="zh-CN" altLang="en-US" dirty="0"/>
              <a:t>）代表词语</a:t>
            </a:r>
            <a:r>
              <a:rPr lang="en-US" altLang="zh-CN" dirty="0" err="1"/>
              <a:t>i</a:t>
            </a:r>
            <a:r>
              <a:rPr lang="zh-CN" altLang="en-US" dirty="0"/>
              <a:t>在文档</a:t>
            </a:r>
            <a:r>
              <a:rPr lang="en-US" altLang="zh-CN" dirty="0"/>
              <a:t>j</a:t>
            </a:r>
            <a:r>
              <a:rPr lang="zh-CN" altLang="en-US" dirty="0"/>
              <a:t>中的出现次数，则</a:t>
            </a:r>
            <a:r>
              <a:rPr lang="en-US" altLang="zh-CN" dirty="0"/>
              <a:t>X</a:t>
            </a:r>
            <a:r>
              <a:rPr lang="zh-CN" altLang="en-US" dirty="0"/>
              <a:t>矩阵看上去是</a:t>
            </a:r>
            <a:r>
              <a:rPr lang="zh-CN" altLang="en-US" dirty="0" smtClean="0"/>
              <a:t>如下的</a:t>
            </a:r>
            <a:r>
              <a:rPr lang="zh-CN" altLang="en-US" dirty="0"/>
              <a:t>样子</a:t>
            </a:r>
            <a:r>
              <a:rPr lang="zh-CN" altLang="en-US" dirty="0" smtClean="0"/>
              <a:t>：</a:t>
            </a:r>
            <a:endParaRPr lang="en-US" altLang="zh-CN" dirty="0" smtClean="0"/>
          </a:p>
          <a:p>
            <a:endParaRPr lang="en-US" altLang="zh-CN" dirty="0"/>
          </a:p>
          <a:p>
            <a:endParaRPr lang="en-US" altLang="zh-CN" dirty="0" smtClean="0"/>
          </a:p>
          <a:p>
            <a:endParaRPr lang="en-US" altLang="zh-CN" dirty="0"/>
          </a:p>
          <a:p>
            <a:endParaRPr lang="en-US" altLang="zh-CN" dirty="0" smtClean="0"/>
          </a:p>
          <a:p>
            <a:r>
              <a:rPr lang="zh-CN" altLang="en-US" dirty="0"/>
              <a:t>可以看到，每一行代表一个词的向量，该向量描述了该词和所有文档的关系。</a:t>
            </a:r>
            <a:endParaRPr lang="zh-CN" altLang="en-US" dirty="0"/>
          </a:p>
        </p:txBody>
      </p:sp>
      <p:pic>
        <p:nvPicPr>
          <p:cNvPr id="10242" name="Picture 2" descr="\begin{matrix}  &amp; \textbf{d}_j \\ &amp; \downarrow \\\textbf{t}_i^T \rightarrow &amp;\begin{bmatrix} x_{1,1} &amp; \dots &amp; x_{1,n} \\\vdots &amp; \ddots &amp; \vdots \\x_{m,1} &amp; \dots &amp; x_{m,n} \\\end{bmatrix}\end{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2775744"/>
            <a:ext cx="2714203" cy="165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297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838200" y="469900"/>
                <a:ext cx="10515600" cy="5707063"/>
              </a:xfrm>
            </p:spPr>
            <p:txBody>
              <a:bodyPr>
                <a:normAutofit/>
              </a:bodyPr>
              <a:lstStyle/>
              <a:p>
                <a:r>
                  <a:rPr lang="zh-CN" altLang="en-US" dirty="0" smtClean="0"/>
                  <a:t>可以看到，每一行代表一个词的向量，该向量描述了该词和所有文档的关系。</a:t>
                </a:r>
                <a:endParaRPr lang="en-US" altLang="zh-CN" dirty="0" smtClean="0"/>
              </a:p>
              <a:p>
                <a:endParaRPr lang="en-US" altLang="zh-CN" dirty="0"/>
              </a:p>
              <a:p>
                <a:r>
                  <a:rPr lang="zh-CN" altLang="en-US" dirty="0" smtClean="0"/>
                  <a:t>同理，一</a:t>
                </a:r>
                <a:r>
                  <a:rPr lang="zh-CN" altLang="en-US" dirty="0"/>
                  <a:t>列代表一个文档向量，该向量描述了该文档与所有词的</a:t>
                </a:r>
                <a:r>
                  <a:rPr lang="zh-CN" altLang="en-US" dirty="0" smtClean="0"/>
                  <a:t>关系：</a:t>
                </a:r>
                <a:endParaRPr lang="en-US" altLang="zh-CN" dirty="0" smtClean="0"/>
              </a:p>
              <a:p>
                <a:endParaRPr lang="en-US" altLang="zh-CN" dirty="0"/>
              </a:p>
              <a:p>
                <a:endParaRPr lang="en-US" altLang="zh-CN" dirty="0" smtClean="0"/>
              </a:p>
              <a:p>
                <a:endParaRPr lang="en-US" altLang="zh-CN" dirty="0"/>
              </a:p>
              <a:p>
                <a:r>
                  <a:rPr lang="zh-CN" altLang="en-US" dirty="0"/>
                  <a:t>词</a:t>
                </a:r>
                <a:r>
                  <a:rPr lang="zh-CN" altLang="en-US" dirty="0" smtClean="0"/>
                  <a:t>向量</a:t>
                </a:r>
                <a14:m>
                  <m:oMath xmlns:m="http://schemas.openxmlformats.org/officeDocument/2006/math">
                    <m:sSubSup>
                      <m:sSubSupPr>
                        <m:ctrlPr>
                          <a:rPr lang="en-US" altLang="zh-CN"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𝑡</m:t>
                        </m:r>
                      </m:e>
                      <m:sub>
                        <m:r>
                          <a:rPr lang="en-US" altLang="zh-CN" b="0" i="1" smtClean="0">
                            <a:latin typeface="Cambria Math" panose="02040503050406030204" pitchFamily="18" charset="0"/>
                            <a:ea typeface="Cambria Math" panose="02040503050406030204" pitchFamily="18" charset="0"/>
                          </a:rPr>
                          <m:t>𝑖</m:t>
                        </m:r>
                      </m:sub>
                      <m:sup>
                        <m:r>
                          <a:rPr lang="en-US" altLang="zh-CN" b="0" i="1" smtClean="0">
                            <a:latin typeface="Cambria Math" panose="02040503050406030204" pitchFamily="18" charset="0"/>
                            <a:ea typeface="Cambria Math" panose="02040503050406030204" pitchFamily="18" charset="0"/>
                          </a:rPr>
                          <m:t>𝑇</m:t>
                        </m:r>
                      </m:sup>
                    </m:sSubSup>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𝑡</m:t>
                        </m:r>
                      </m:e>
                      <m:sub>
                        <m:r>
                          <a:rPr lang="en-US" altLang="zh-CN" b="0" i="1" smtClean="0">
                            <a:latin typeface="Cambria Math" panose="02040503050406030204" pitchFamily="18" charset="0"/>
                            <a:ea typeface="Cambria Math" panose="02040503050406030204" pitchFamily="18" charset="0"/>
                          </a:rPr>
                          <m:t>𝑝</m:t>
                        </m:r>
                      </m:sub>
                    </m:sSub>
                  </m:oMath>
                </a14:m>
                <a:r>
                  <a:rPr lang="zh-CN" altLang="en-US" dirty="0" smtClean="0"/>
                  <a:t>的</a:t>
                </a:r>
                <a:r>
                  <a:rPr lang="zh-CN" altLang="en-US" dirty="0"/>
                  <a:t>点乘可以表示这两个单词在文档集合中的相似性。</a:t>
                </a:r>
                <a:r>
                  <a:rPr lang="zh-CN" altLang="en-US" dirty="0" smtClean="0"/>
                  <a:t>矩阵</a:t>
                </a:r>
                <a14:m>
                  <m:oMath xmlns:m="http://schemas.openxmlformats.org/officeDocument/2006/math">
                    <m:sSup>
                      <m:sSupPr>
                        <m:ctrlPr>
                          <a:rPr lang="el-GR"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𝑋</m:t>
                        </m:r>
                        <m:r>
                          <a:rPr lang="en-US" altLang="zh-CN" i="1">
                            <a:latin typeface="Cambria Math" panose="02040503050406030204" pitchFamily="18" charset="0"/>
                            <a:ea typeface="Cambria Math" panose="02040503050406030204" pitchFamily="18" charset="0"/>
                          </a:rPr>
                          <m:t>𝑋</m:t>
                        </m:r>
                      </m:e>
                      <m:sup>
                        <m:r>
                          <m:rPr>
                            <m:sty m:val="p"/>
                          </m:rPr>
                          <a:rPr lang="en-US" altLang="zh-CN" i="1">
                            <a:latin typeface="Cambria Math" panose="02040503050406030204" pitchFamily="18" charset="0"/>
                            <a:ea typeface="Cambria Math" panose="02040503050406030204" pitchFamily="18" charset="0"/>
                          </a:rPr>
                          <m:t>T</m:t>
                        </m:r>
                      </m:sup>
                    </m:sSup>
                  </m:oMath>
                </a14:m>
                <a:r>
                  <a:rPr lang="zh-CN" altLang="en-US" dirty="0" smtClean="0"/>
                  <a:t>包含所有词</a:t>
                </a:r>
                <a:r>
                  <a:rPr lang="zh-CN" altLang="en-US" dirty="0"/>
                  <a:t>向量点乘的结果，元素（</a:t>
                </a:r>
                <a:r>
                  <a:rPr lang="en-US" altLang="zh-CN" dirty="0" err="1"/>
                  <a:t>i,p</a:t>
                </a:r>
                <a:r>
                  <a:rPr lang="zh-CN" altLang="en-US" dirty="0"/>
                  <a:t>）和元素（</a:t>
                </a:r>
                <a:r>
                  <a:rPr lang="en-US" altLang="zh-CN" dirty="0" err="1"/>
                  <a:t>p,i</a:t>
                </a:r>
                <a:r>
                  <a:rPr lang="zh-CN" altLang="en-US" dirty="0"/>
                  <a:t>）具有相同的值，代表词</a:t>
                </a:r>
                <a:r>
                  <a:rPr lang="en-US" altLang="zh-CN" dirty="0"/>
                  <a:t>p</a:t>
                </a:r>
                <a:r>
                  <a:rPr lang="zh-CN" altLang="en-US" dirty="0"/>
                  <a:t>和词</a:t>
                </a:r>
                <a:r>
                  <a:rPr lang="en-US" altLang="zh-CN" dirty="0" err="1"/>
                  <a:t>i</a:t>
                </a:r>
                <a:r>
                  <a:rPr lang="zh-CN" altLang="en-US" dirty="0"/>
                  <a:t>的相似度。类似的，</a:t>
                </a:r>
                <a:r>
                  <a:rPr lang="zh-CN" altLang="en-US" dirty="0" smtClean="0"/>
                  <a:t>矩阵      包含</a:t>
                </a:r>
                <a:r>
                  <a:rPr lang="zh-CN" altLang="en-US" dirty="0"/>
                  <a:t>所有文档向量点乘的结果，也就包含了所有文档那个的相似度。</a:t>
                </a:r>
                <a:endParaRPr lang="en-US" altLang="zh-CN" dirty="0" smtClean="0"/>
              </a:p>
              <a:p>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838200" y="469900"/>
                <a:ext cx="10515600" cy="5707063"/>
              </a:xfrm>
              <a:blipFill rotWithShape="0">
                <a:blip r:embed="rId2"/>
                <a:stretch>
                  <a:fillRect l="-1043" t="-1816" r="-116"/>
                </a:stretch>
              </a:blipFill>
            </p:spPr>
            <p:txBody>
              <a:bodyPr/>
              <a:lstStyle/>
              <a:p>
                <a:r>
                  <a:rPr lang="zh-CN" altLang="en-US">
                    <a:noFill/>
                  </a:rPr>
                  <a:t> </a:t>
                </a:r>
              </a:p>
            </p:txBody>
          </p:sp>
        </mc:Fallback>
      </mc:AlternateContent>
      <p:pic>
        <p:nvPicPr>
          <p:cNvPr id="11266" name="Picture 2" descr="\textbf{t}_i^T = \begin{bmatrix} x_{i,1} &amp; \dots &amp; x_{i,n} \end{b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349375"/>
            <a:ext cx="3464560"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textbf{d}_j = \begin{bmatrix} x_{1,j} \\ \vdots \\ x_{m,j} \end{b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2779712"/>
            <a:ext cx="1292131" cy="1087438"/>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X^T 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75" y="5197475"/>
            <a:ext cx="438150" cy="17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2199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181100" y="533400"/>
                <a:ext cx="10515600" cy="5707063"/>
              </a:xfrm>
            </p:spPr>
            <p:txBody>
              <a:bodyPr>
                <a:normAutofit/>
              </a:bodyPr>
              <a:lstStyle/>
              <a:p>
                <a:r>
                  <a:rPr lang="zh-CN" altLang="en-US" dirty="0" smtClean="0">
                    <a:solidFill>
                      <a:srgbClr val="252525"/>
                    </a:solidFill>
                    <a:latin typeface="Arial" panose="020B0604020202020204" pitchFamily="34" charset="0"/>
                    <a:cs typeface="Arial" panose="020B0604020202020204" pitchFamily="34" charset="0"/>
                  </a:rPr>
                  <a:t>现在假设存在矩阵</a:t>
                </a:r>
                <a:r>
                  <a:rPr lang="en-US" altLang="zh-CN" dirty="0">
                    <a:solidFill>
                      <a:srgbClr val="252525"/>
                    </a:solidFill>
                    <a:latin typeface="Arial" panose="020B0604020202020204" pitchFamily="34" charset="0"/>
                    <a:cs typeface="Arial" panose="020B0604020202020204" pitchFamily="34" charset="0"/>
                  </a:rPr>
                  <a:t>X</a:t>
                </a:r>
                <a:r>
                  <a:rPr lang="zh-CN" altLang="en-US" dirty="0">
                    <a:solidFill>
                      <a:srgbClr val="252525"/>
                    </a:solidFill>
                    <a:latin typeface="Arial" panose="020B0604020202020204" pitchFamily="34" charset="0"/>
                    <a:cs typeface="Arial" panose="020B0604020202020204" pitchFamily="34" charset="0"/>
                  </a:rPr>
                  <a:t>的一个分解，即矩阵</a:t>
                </a:r>
                <a:r>
                  <a:rPr lang="en-US" altLang="zh-CN" dirty="0">
                    <a:solidFill>
                      <a:srgbClr val="252525"/>
                    </a:solidFill>
                    <a:latin typeface="Arial" panose="020B0604020202020204" pitchFamily="34" charset="0"/>
                    <a:cs typeface="Arial" panose="020B0604020202020204" pitchFamily="34" charset="0"/>
                  </a:rPr>
                  <a:t>X</a:t>
                </a:r>
                <a:r>
                  <a:rPr lang="zh-CN" altLang="en-US" dirty="0">
                    <a:solidFill>
                      <a:srgbClr val="252525"/>
                    </a:solidFill>
                    <a:latin typeface="Arial" panose="020B0604020202020204" pitchFamily="34" charset="0"/>
                    <a:cs typeface="Arial" panose="020B0604020202020204" pitchFamily="34" charset="0"/>
                  </a:rPr>
                  <a:t>可分解成正交矩阵</a:t>
                </a:r>
                <a:r>
                  <a:rPr lang="en-US" altLang="zh-CN" dirty="0">
                    <a:solidFill>
                      <a:srgbClr val="252525"/>
                    </a:solidFill>
                    <a:latin typeface="Arial" panose="020B0604020202020204" pitchFamily="34" charset="0"/>
                    <a:cs typeface="Arial" panose="020B0604020202020204" pitchFamily="34" charset="0"/>
                  </a:rPr>
                  <a:t>U</a:t>
                </a:r>
                <a:r>
                  <a:rPr lang="zh-CN" altLang="en-US" dirty="0">
                    <a:solidFill>
                      <a:srgbClr val="252525"/>
                    </a:solidFill>
                    <a:latin typeface="Arial" panose="020B0604020202020204" pitchFamily="34" charset="0"/>
                    <a:cs typeface="Arial" panose="020B0604020202020204" pitchFamily="34" charset="0"/>
                  </a:rPr>
                  <a:t>和</a:t>
                </a:r>
                <a:r>
                  <a:rPr lang="en-US" altLang="zh-CN" dirty="0">
                    <a:solidFill>
                      <a:srgbClr val="252525"/>
                    </a:solidFill>
                    <a:latin typeface="Arial" panose="020B0604020202020204" pitchFamily="34" charset="0"/>
                    <a:cs typeface="Arial" panose="020B0604020202020204" pitchFamily="34" charset="0"/>
                  </a:rPr>
                  <a:t>V</a:t>
                </a:r>
                <a:r>
                  <a:rPr lang="zh-CN" altLang="en-US" dirty="0">
                    <a:solidFill>
                      <a:srgbClr val="252525"/>
                    </a:solidFill>
                    <a:latin typeface="Arial" panose="020B0604020202020204" pitchFamily="34" charset="0"/>
                    <a:cs typeface="Arial" panose="020B0604020202020204" pitchFamily="34" charset="0"/>
                  </a:rPr>
                  <a:t>，和</a:t>
                </a:r>
                <a:r>
                  <a:rPr lang="zh-CN" altLang="en-US" dirty="0" smtClean="0">
                    <a:solidFill>
                      <a:srgbClr val="252525"/>
                    </a:solidFill>
                    <a:latin typeface="Arial" panose="020B0604020202020204" pitchFamily="34" charset="0"/>
                    <a:cs typeface="Arial" panose="020B0604020202020204" pitchFamily="34" charset="0"/>
                  </a:rPr>
                  <a:t>对角矩阵</a:t>
                </a:r>
                <a:r>
                  <a:rPr lang="en-US" altLang="zh-CN" dirty="0" smtClean="0">
                    <a:solidFill>
                      <a:srgbClr val="252525"/>
                    </a:solidFill>
                    <a:latin typeface="Arial" panose="020B0604020202020204" pitchFamily="34" charset="0"/>
                    <a:cs typeface="Arial" panose="020B0604020202020204" pitchFamily="34" charset="0"/>
                  </a:rPr>
                  <a:t>∑</a:t>
                </a:r>
                <a:r>
                  <a:rPr lang="zh-CN" altLang="en-US" dirty="0" smtClean="0">
                    <a:solidFill>
                      <a:srgbClr val="252525"/>
                    </a:solidFill>
                    <a:latin typeface="Arial" panose="020B0604020202020204" pitchFamily="34" charset="0"/>
                    <a:cs typeface="Arial" panose="020B0604020202020204" pitchFamily="34" charset="0"/>
                  </a:rPr>
                  <a:t>的乘积，</a:t>
                </a:r>
                <a:r>
                  <a:rPr lang="zh-CN" altLang="en-US" dirty="0"/>
                  <a:t>这种分解叫做奇异值分解（</a:t>
                </a:r>
                <a:r>
                  <a:rPr lang="en-US" altLang="zh-CN" dirty="0"/>
                  <a:t>SVD</a:t>
                </a:r>
                <a:r>
                  <a:rPr lang="zh-CN" altLang="en-US" dirty="0"/>
                  <a:t>），即</a:t>
                </a:r>
                <a:r>
                  <a:rPr lang="zh-CN" altLang="en-US" dirty="0" smtClean="0"/>
                  <a:t>：</a:t>
                </a:r>
                <a:endParaRPr lang="en-US" altLang="zh-CN" dirty="0" smtClean="0"/>
              </a:p>
              <a:p>
                <a:endParaRPr lang="en-US" altLang="zh-CN" dirty="0" smtClean="0"/>
              </a:p>
              <a:p>
                <a:r>
                  <a:rPr lang="zh-CN" altLang="en-US" dirty="0"/>
                  <a:t>因此，词与文本的相关性矩阵可以表示为</a:t>
                </a:r>
                <a:r>
                  <a:rPr lang="zh-CN" altLang="en-US" dirty="0" smtClean="0"/>
                  <a:t>：</a:t>
                </a:r>
                <a:endParaRPr lang="en-US" altLang="zh-CN" dirty="0" smtClean="0"/>
              </a:p>
              <a:p>
                <a:endParaRPr lang="en-US" altLang="zh-CN" dirty="0"/>
              </a:p>
              <a:p>
                <a:endParaRPr lang="en-US" altLang="zh-CN" dirty="0" smtClean="0"/>
              </a:p>
              <a:p>
                <a:r>
                  <a:rPr lang="zh-CN" altLang="en-US" dirty="0" smtClean="0"/>
                  <a:t>因为</a:t>
                </a: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Σ</m:t>
                    </m:r>
                    <m:sSup>
                      <m:sSupPr>
                        <m:ctrlPr>
                          <a:rPr lang="el-GR" altLang="zh-CN" i="1" smtClean="0">
                            <a:latin typeface="Cambria Math" panose="02040503050406030204" pitchFamily="18" charset="0"/>
                            <a:ea typeface="Cambria Math" panose="02040503050406030204" pitchFamily="18" charset="0"/>
                          </a:rPr>
                        </m:ctrlPr>
                      </m:sSupPr>
                      <m:e>
                        <m:r>
                          <m:rPr>
                            <m:sty m:val="p"/>
                          </m:rPr>
                          <a:rPr lang="el-GR" altLang="zh-CN" i="1" smtClean="0">
                            <a:latin typeface="Cambria Math" panose="02040503050406030204" pitchFamily="18" charset="0"/>
                            <a:ea typeface="Cambria Math" panose="02040503050406030204" pitchFamily="18" charset="0"/>
                          </a:rPr>
                          <m:t>Σ</m:t>
                        </m:r>
                      </m:e>
                      <m:sup>
                        <m:r>
                          <m:rPr>
                            <m:sty m:val="p"/>
                          </m:rPr>
                          <a:rPr lang="en-US" altLang="zh-CN" i="1">
                            <a:latin typeface="Cambria Math" panose="02040503050406030204" pitchFamily="18" charset="0"/>
                            <a:ea typeface="Cambria Math" panose="02040503050406030204" pitchFamily="18" charset="0"/>
                          </a:rPr>
                          <m:t>T</m:t>
                        </m:r>
                      </m:sup>
                    </m:sSup>
                  </m:oMath>
                </a14:m>
                <a:r>
                  <a:rPr lang="zh-CN" altLang="en-US" dirty="0" smtClean="0"/>
                  <a:t>与</a:t>
                </a:r>
                <a14:m>
                  <m:oMath xmlns:m="http://schemas.openxmlformats.org/officeDocument/2006/math">
                    <m:sSup>
                      <m:sSupPr>
                        <m:ctrlPr>
                          <a:rPr lang="el-GR" altLang="zh-CN" i="1">
                            <a:latin typeface="Cambria Math" panose="02040503050406030204" pitchFamily="18" charset="0"/>
                            <a:ea typeface="Cambria Math" panose="02040503050406030204" pitchFamily="18" charset="0"/>
                          </a:rPr>
                        </m:ctrlPr>
                      </m:sSupPr>
                      <m:e>
                        <m:r>
                          <m:rPr>
                            <m:sty m:val="p"/>
                          </m:rPr>
                          <a:rPr lang="el-GR" altLang="zh-CN" i="1">
                            <a:latin typeface="Cambria Math" panose="02040503050406030204" pitchFamily="18" charset="0"/>
                            <a:ea typeface="Cambria Math" panose="02040503050406030204" pitchFamily="18" charset="0"/>
                          </a:rPr>
                          <m:t>Σ</m:t>
                        </m:r>
                      </m:e>
                      <m:sup>
                        <m:r>
                          <m:rPr>
                            <m:sty m:val="p"/>
                          </m:rPr>
                          <a:rPr lang="en-US" altLang="zh-CN" i="1">
                            <a:latin typeface="Cambria Math" panose="02040503050406030204" pitchFamily="18" charset="0"/>
                            <a:ea typeface="Cambria Math" panose="02040503050406030204" pitchFamily="18" charset="0"/>
                          </a:rPr>
                          <m:t>T</m:t>
                        </m:r>
                      </m:sup>
                    </m:sSup>
                    <m:r>
                      <m:rPr>
                        <m:sty m:val="p"/>
                      </m:rPr>
                      <a:rPr lang="el-GR" altLang="zh-CN" i="1">
                        <a:latin typeface="Cambria Math" panose="02040503050406030204" pitchFamily="18" charset="0"/>
                        <a:ea typeface="Cambria Math" panose="02040503050406030204" pitchFamily="18" charset="0"/>
                      </a:rPr>
                      <m:t>Σ</m:t>
                    </m:r>
                  </m:oMath>
                </a14:m>
                <a:r>
                  <a:rPr lang="zh-CN" altLang="en-US" dirty="0" smtClean="0"/>
                  <a:t>是</a:t>
                </a:r>
                <a:r>
                  <a:rPr lang="zh-CN" altLang="en-US" dirty="0"/>
                  <a:t>对角矩阵，因此</a:t>
                </a:r>
                <a:r>
                  <a:rPr lang="en-US" altLang="zh-CN" dirty="0"/>
                  <a:t>U </a:t>
                </a:r>
                <a:r>
                  <a:rPr lang="zh-CN" altLang="en-US" dirty="0"/>
                  <a:t>肯定是</a:t>
                </a:r>
                <a:r>
                  <a:rPr lang="zh-CN" altLang="en-US" dirty="0" smtClean="0"/>
                  <a:t>由</a:t>
                </a:r>
                <a14:m>
                  <m:oMath xmlns:m="http://schemas.openxmlformats.org/officeDocument/2006/math">
                    <m:sSup>
                      <m:sSupPr>
                        <m:ctrlPr>
                          <a:rPr lang="el-GR"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𝑋</m:t>
                        </m:r>
                        <m:r>
                          <a:rPr lang="en-US" altLang="zh-CN" b="0" i="1" smtClean="0">
                            <a:latin typeface="Cambria Math" panose="02040503050406030204" pitchFamily="18" charset="0"/>
                            <a:ea typeface="Cambria Math" panose="02040503050406030204" pitchFamily="18" charset="0"/>
                          </a:rPr>
                          <m:t>𝑋</m:t>
                        </m:r>
                      </m:e>
                      <m:sup>
                        <m:r>
                          <m:rPr>
                            <m:sty m:val="p"/>
                          </m:rPr>
                          <a:rPr lang="en-US" altLang="zh-CN" i="1">
                            <a:latin typeface="Cambria Math" panose="02040503050406030204" pitchFamily="18" charset="0"/>
                            <a:ea typeface="Cambria Math" panose="02040503050406030204" pitchFamily="18" charset="0"/>
                          </a:rPr>
                          <m:t>T</m:t>
                        </m:r>
                      </m:sup>
                    </m:sSup>
                  </m:oMath>
                </a14:m>
                <a:r>
                  <a:rPr lang="zh-CN" altLang="en-US" dirty="0" smtClean="0"/>
                  <a:t>的</a:t>
                </a:r>
                <a:r>
                  <a:rPr lang="zh-CN" altLang="en-US" dirty="0"/>
                  <a:t>特征向量组成的矩阵，同理</a:t>
                </a:r>
                <a:r>
                  <a:rPr lang="en-US" altLang="zh-CN" dirty="0"/>
                  <a:t>V</a:t>
                </a:r>
                <a:r>
                  <a:rPr lang="zh-CN" altLang="en-US" dirty="0"/>
                  <a:t>是</a:t>
                </a:r>
                <a14:m>
                  <m:oMath xmlns:m="http://schemas.openxmlformats.org/officeDocument/2006/math">
                    <m:sSup>
                      <m:sSupPr>
                        <m:ctrlPr>
                          <a:rPr lang="el-GR"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𝑋</m:t>
                        </m:r>
                      </m:e>
                      <m:sup>
                        <m:r>
                          <m:rPr>
                            <m:sty m:val="p"/>
                          </m:rPr>
                          <a:rPr lang="en-US" altLang="zh-CN" i="1">
                            <a:latin typeface="Cambria Math" panose="02040503050406030204" pitchFamily="18" charset="0"/>
                            <a:ea typeface="Cambria Math" panose="02040503050406030204" pitchFamily="18" charset="0"/>
                          </a:rPr>
                          <m:t>T</m:t>
                        </m:r>
                      </m:sup>
                    </m:sSup>
                    <m:r>
                      <a:rPr lang="en-US" altLang="zh-CN" i="1">
                        <a:latin typeface="Cambria Math" panose="02040503050406030204" pitchFamily="18" charset="0"/>
                        <a:ea typeface="Cambria Math" panose="02040503050406030204" pitchFamily="18" charset="0"/>
                      </a:rPr>
                      <m:t>𝑋</m:t>
                    </m:r>
                  </m:oMath>
                </a14:m>
                <a:r>
                  <a:rPr lang="zh-CN" altLang="en-US" dirty="0"/>
                  <a:t>特征向量组成的矩阵。这些特征向量对应的特征值即为</a:t>
                </a:r>
                <a:r>
                  <a:rPr lang="en-US" altLang="zh-CN" dirty="0"/>
                  <a:t>\Sigma \</a:t>
                </a:r>
                <a:r>
                  <a:rPr lang="en-US" altLang="zh-CN" dirty="0" err="1"/>
                  <a:t>Sigma^T</a:t>
                </a:r>
                <a:r>
                  <a:rPr lang="zh-CN" altLang="en-US" dirty="0"/>
                  <a:t>中的元素。综上所述，这个分解看起来是如下的样子：</a:t>
                </a:r>
                <a:endParaRPr lang="en-US" altLang="zh-CN" dirty="0" smtClean="0"/>
              </a:p>
              <a:p>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1181100" y="533400"/>
                <a:ext cx="10515600" cy="5707063"/>
              </a:xfrm>
              <a:blipFill rotWithShape="0">
                <a:blip r:embed="rId2"/>
                <a:stretch>
                  <a:fillRect l="-1043" t="-2244" r="-3246"/>
                </a:stretch>
              </a:blipFill>
            </p:spPr>
            <p:txBody>
              <a:bodyPr/>
              <a:lstStyle/>
              <a:p>
                <a:r>
                  <a:rPr lang="zh-CN" altLang="en-US">
                    <a:noFill/>
                  </a:rPr>
                  <a:t> </a:t>
                </a:r>
              </a:p>
            </p:txBody>
          </p:sp>
        </mc:Fallback>
      </mc:AlternateContent>
      <p:pic>
        <p:nvPicPr>
          <p:cNvPr id="17414" name="Picture 6" descr="\begin{matrix}X = U \Sigma V^T\end{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1514475"/>
            <a:ext cx="1998382" cy="339725"/>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begin{matrix}X X^T &amp;=&amp; (U \Sigma V^T) (U \Sigma V^T)^T = (U \Sigma V^T) (V^{T^T} \Sigma^T U^T) = U \Sigma V^T V \Sigma^T U^T = U \Sigma \Sigma^T U^T \\X^T X &amp;=&amp; (U \Sigma V^T)^T (U \Sigma V^T) = (V^{T^T} \Sigma^T U^T) (U \Sigma V^T) = V \Sigma^T U^T U \Sigma V^T = V \Sigma^T \Sigma V^T\end{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775" y="2528887"/>
            <a:ext cx="9458239" cy="68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96782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65125"/>
            <a:ext cx="10515600" cy="5811838"/>
          </a:xfrm>
        </p:spPr>
        <p:txBody>
          <a:bodyPr>
            <a:normAutofit/>
          </a:bodyPr>
          <a:lstStyle/>
          <a:p>
            <a:endParaRPr lang="en-US" altLang="zh-CN" dirty="0" smtClean="0"/>
          </a:p>
          <a:p>
            <a:endParaRPr lang="en-US" altLang="zh-CN" dirty="0"/>
          </a:p>
          <a:p>
            <a:endParaRPr lang="en-US" altLang="zh-CN" dirty="0" smtClean="0"/>
          </a:p>
          <a:p>
            <a:endParaRPr lang="en-US" altLang="zh-CN" dirty="0" smtClean="0"/>
          </a:p>
          <a:p>
            <a:r>
              <a:rPr lang="zh-CN" altLang="en-US" dirty="0" smtClean="0"/>
              <a:t>上述公式可以变换为：</a:t>
            </a:r>
            <a:endParaRPr lang="en-US" altLang="zh-CN" dirty="0"/>
          </a:p>
          <a:p>
            <a:endParaRPr lang="en-US" altLang="zh-CN" dirty="0" smtClean="0"/>
          </a:p>
          <a:p>
            <a:r>
              <a:rPr lang="zh-CN" altLang="en-US" dirty="0" smtClean="0"/>
              <a:t>有了</a:t>
            </a:r>
            <a:r>
              <a:rPr lang="zh-CN" altLang="en-US" dirty="0"/>
              <a:t>这个变换，则可以做以下事情：</a:t>
            </a:r>
          </a:p>
          <a:p>
            <a:pPr lvl="1"/>
            <a:r>
              <a:rPr lang="zh-CN" altLang="en-US" dirty="0"/>
              <a:t>判断文档 </a:t>
            </a:r>
            <a:r>
              <a:rPr lang="en-US" altLang="zh-CN" dirty="0"/>
              <a:t>j </a:t>
            </a:r>
            <a:r>
              <a:rPr lang="zh-CN" altLang="en-US" dirty="0"/>
              <a:t>与 </a:t>
            </a:r>
            <a:r>
              <a:rPr lang="en-US" altLang="zh-CN" dirty="0"/>
              <a:t>q </a:t>
            </a:r>
            <a:r>
              <a:rPr lang="zh-CN" altLang="en-US" dirty="0"/>
              <a:t>在低维空间的相似度</a:t>
            </a:r>
            <a:r>
              <a:rPr lang="zh-CN" altLang="en-US" dirty="0" smtClean="0"/>
              <a:t>。</a:t>
            </a:r>
            <a:endParaRPr lang="zh-CN" altLang="en-US" dirty="0"/>
          </a:p>
          <a:p>
            <a:pPr lvl="1"/>
            <a:r>
              <a:rPr lang="zh-CN" altLang="en-US" dirty="0" smtClean="0"/>
              <a:t>判断</a:t>
            </a:r>
            <a:r>
              <a:rPr lang="zh-CN" altLang="en-US" dirty="0"/>
              <a:t>词</a:t>
            </a:r>
            <a:r>
              <a:rPr lang="en-US" altLang="zh-CN" dirty="0" err="1"/>
              <a:t>i</a:t>
            </a:r>
            <a:r>
              <a:rPr lang="zh-CN" altLang="en-US" dirty="0"/>
              <a:t>和词</a:t>
            </a:r>
            <a:r>
              <a:rPr lang="en-US" altLang="zh-CN" dirty="0"/>
              <a:t>p</a:t>
            </a:r>
            <a:r>
              <a:rPr lang="zh-CN" altLang="en-US" dirty="0"/>
              <a:t>的相似度。 </a:t>
            </a:r>
          </a:p>
          <a:p>
            <a:pPr lvl="1"/>
            <a:r>
              <a:rPr lang="zh-CN" altLang="en-US" dirty="0"/>
              <a:t>有了相似度则可以对文本和文档进行聚类。</a:t>
            </a:r>
          </a:p>
          <a:p>
            <a:pPr lvl="1"/>
            <a:r>
              <a:rPr lang="zh-CN" altLang="en-US" dirty="0"/>
              <a:t>给定一个查询字符串，算其在语义空间内和已有文档的相似性。</a:t>
            </a:r>
            <a:endParaRPr lang="en-US" altLang="zh-CN" dirty="0"/>
          </a:p>
        </p:txBody>
      </p:sp>
      <p:pic>
        <p:nvPicPr>
          <p:cNvPr id="19458" name="Picture 2" descr="\begin{matrix}  &amp; X &amp; &amp; &amp; U &amp; &amp; \Sigma &amp; &amp; V^T \\ &amp; (\textbf{d}_j) &amp; &amp; &amp; &amp; &amp; &amp; &amp; (\hat{\textbf{d}}_j) \\ &amp; \downarrow &amp; &amp; &amp; &amp; &amp; &amp; &amp; \downarrow \\(\textbf{t}_i^T) \rightarrow &amp;\begin{bmatrix} x_{1,1} &amp; \dots &amp; x_{1,n} \\\\\vdots &amp; \ddots &amp; \vdots \\\\x_{m,1} &amp; \dots &amp; x_{m,n} \\\end{bmatrix}&amp;=&amp;(\hat{\textbf{t}}_i^T) \rightarrow&amp;\begin{bmatrix} \begin{bmatrix} \, \\ \, \\ \textbf{u}_1 \\ \, \\ \,\end{bmatrix} \dots\begin{bmatrix} \, \\ \, \\ \textbf{u}_l \\ \, \\ \, \end{bmatrix}\end{bmatrix}&amp;\cdot&amp;\begin{bmatrix} \sigma_1 &amp; \dots &amp; 0 \\\vdots &amp; \ddots &amp; \vdots \\0 &amp; \dots &amp; \sigma_l \\\end{bmatrix}&amp;\cdot&amp;\begin{bmatrix} \begin{bmatrix} &amp; &amp; \textbf{v}_1 &amp; &amp; \end{bmatrix} \\\vdots \\\begin{bmatrix} &amp; &amp; \textbf{v}_l &amp; &amp; \end{bmatrix}\end{bmatrix}\end{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365125"/>
            <a:ext cx="6777038" cy="168607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X_k = U_k \Sigma_k V_k^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2871217"/>
            <a:ext cx="2103438" cy="39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548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42900"/>
            <a:ext cx="10515600" cy="5834063"/>
          </a:xfrm>
        </p:spPr>
        <p:txBody>
          <a:bodyPr>
            <a:normAutofit fontScale="92500" lnSpcReduction="10000"/>
          </a:bodyPr>
          <a:lstStyle/>
          <a:p>
            <a:r>
              <a:rPr lang="zh-CN" altLang="en-US" dirty="0"/>
              <a:t>要比较查询字符串与已有文档的相似性，需要把文档和查询字符串都映射到语义空间，对于原始文档，由以下公式可以进行映射</a:t>
            </a:r>
            <a:r>
              <a:rPr lang="zh-CN" altLang="en-US" dirty="0" smtClean="0"/>
              <a:t>：</a:t>
            </a:r>
            <a:endParaRPr lang="en-US" altLang="zh-CN" dirty="0" smtClean="0"/>
          </a:p>
          <a:p>
            <a:endParaRPr lang="en-US" altLang="zh-CN" dirty="0"/>
          </a:p>
          <a:p>
            <a:endParaRPr lang="en-US" altLang="zh-CN" dirty="0" smtClean="0"/>
          </a:p>
          <a:p>
            <a:r>
              <a:rPr lang="zh-CN" altLang="en-US" dirty="0"/>
              <a:t>同理，对于查询字符串，得到其对应词的向量后，根据</a:t>
            </a:r>
            <a:r>
              <a:rPr lang="zh-CN" altLang="en-US" dirty="0" smtClean="0"/>
              <a:t>公式</a:t>
            </a:r>
            <a:r>
              <a:rPr lang="en-US" altLang="zh-CN" dirty="0" smtClean="0"/>
              <a:t>:</a:t>
            </a:r>
          </a:p>
          <a:p>
            <a:endParaRPr lang="en-US" altLang="zh-CN" dirty="0"/>
          </a:p>
          <a:p>
            <a:r>
              <a:rPr lang="zh-CN" altLang="en-US" dirty="0" smtClean="0"/>
              <a:t>将</a:t>
            </a:r>
            <a:r>
              <a:rPr lang="zh-CN" altLang="en-US" dirty="0"/>
              <a:t>其映射到语义空间，再与文档进行比较</a:t>
            </a:r>
            <a:r>
              <a:rPr lang="zh-CN" altLang="en-US" dirty="0" smtClean="0"/>
              <a:t>。</a:t>
            </a:r>
            <a:endParaRPr lang="en-US" altLang="zh-CN" dirty="0" smtClean="0"/>
          </a:p>
          <a:p>
            <a:r>
              <a:rPr lang="zh-CN" altLang="en-US" dirty="0"/>
              <a:t>低维的语义空间可以用于以下几个方面</a:t>
            </a:r>
            <a:r>
              <a:rPr lang="en-US" altLang="zh-CN" dirty="0"/>
              <a:t>:</a:t>
            </a:r>
          </a:p>
          <a:p>
            <a:pPr lvl="1"/>
            <a:r>
              <a:rPr lang="zh-CN" altLang="en-US" dirty="0" smtClean="0"/>
              <a:t>在</a:t>
            </a:r>
            <a:r>
              <a:rPr lang="zh-CN" altLang="en-US" dirty="0"/>
              <a:t>低维语义空间可对文档进行比较，进而可用于文档聚类和文档分类。</a:t>
            </a:r>
          </a:p>
          <a:p>
            <a:pPr lvl="1"/>
            <a:r>
              <a:rPr lang="zh-CN" altLang="en-US" dirty="0"/>
              <a:t>在翻译好的文档上进行训练，可以发现不同语言的相似文档，可用于跨语言检索。</a:t>
            </a:r>
          </a:p>
          <a:p>
            <a:pPr lvl="1"/>
            <a:r>
              <a:rPr lang="zh-CN" altLang="en-US" dirty="0"/>
              <a:t>发现词与词之间的关系，可用于同义词、歧义词检测</a:t>
            </a:r>
            <a:r>
              <a:rPr lang="zh-CN" altLang="en-US" dirty="0" smtClean="0"/>
              <a:t>。</a:t>
            </a:r>
            <a:r>
              <a:rPr lang="en-US" altLang="zh-CN" dirty="0" smtClean="0"/>
              <a:t>d</a:t>
            </a:r>
            <a:endParaRPr lang="en-US" altLang="zh-CN" dirty="0"/>
          </a:p>
          <a:p>
            <a:pPr lvl="1"/>
            <a:r>
              <a:rPr lang="zh-CN" altLang="en-US" dirty="0"/>
              <a:t>通过查询映射到语义空间，可进行信息检索。</a:t>
            </a:r>
          </a:p>
          <a:p>
            <a:pPr lvl="1"/>
            <a:r>
              <a:rPr lang="zh-CN" altLang="en-US" dirty="0"/>
              <a:t>从语义的角度发现词语的相关性，可用于</a:t>
            </a:r>
            <a:r>
              <a:rPr lang="zh-CN" altLang="en-US" dirty="0" smtClean="0"/>
              <a:t>“选择题回答模型”</a:t>
            </a:r>
            <a:endParaRPr lang="zh-CN" altLang="en-US" dirty="0"/>
          </a:p>
        </p:txBody>
      </p:sp>
      <p:pic>
        <p:nvPicPr>
          <p:cNvPr id="20482" name="Picture 2" descr="\hat{\textbf{d}}_j = \Sigma_k^{-1} U_k^T \textbf{d}_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362074"/>
            <a:ext cx="2286488" cy="47942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at{\textbf{q}} = \Sigma_k^{-1} U_k^T \textbf{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2381248"/>
            <a:ext cx="2272058" cy="47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49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LSA</a:t>
            </a:r>
            <a:r>
              <a:rPr lang="zh-CN" altLang="en-US" smtClean="0"/>
              <a:t>的一些缺点</a:t>
            </a:r>
            <a:endParaRPr lang="zh-CN" altLang="en-US" dirty="0"/>
          </a:p>
        </p:txBody>
      </p:sp>
      <p:sp>
        <p:nvSpPr>
          <p:cNvPr id="6" name="内容占位符 5"/>
          <p:cNvSpPr>
            <a:spLocks noGrp="1"/>
          </p:cNvSpPr>
          <p:nvPr>
            <p:ph idx="1"/>
          </p:nvPr>
        </p:nvSpPr>
        <p:spPr/>
        <p:txBody>
          <a:bodyPr>
            <a:normAutofit/>
          </a:bodyPr>
          <a:lstStyle/>
          <a:p>
            <a:r>
              <a:rPr lang="zh-CN" altLang="en-US" dirty="0"/>
              <a:t>新生成的矩阵的解释性比</a:t>
            </a:r>
            <a:r>
              <a:rPr lang="zh-CN" altLang="en-US" dirty="0" smtClean="0"/>
              <a:t>较差。比如</a:t>
            </a:r>
            <a:endParaRPr lang="zh-CN" altLang="en-US" dirty="0"/>
          </a:p>
          <a:p>
            <a:pPr lvl="1"/>
            <a:r>
              <a:rPr lang="en-US" altLang="zh-CN" dirty="0"/>
              <a:t>{(car), (truck), (flower)} ↦ {(1.3452 * car + 0.2828 * truck), (flower)}</a:t>
            </a:r>
          </a:p>
          <a:p>
            <a:pPr lvl="1"/>
            <a:r>
              <a:rPr lang="en-US" altLang="zh-CN" dirty="0"/>
              <a:t> (1.3452 * car + 0.2828 * truck) </a:t>
            </a:r>
            <a:r>
              <a:rPr lang="zh-CN" altLang="en-US" dirty="0"/>
              <a:t>可以解释成 </a:t>
            </a:r>
            <a:r>
              <a:rPr lang="en-US" altLang="zh-CN" dirty="0"/>
              <a:t>"vehicle"</a:t>
            </a:r>
            <a:r>
              <a:rPr lang="zh-CN" altLang="en-US" dirty="0"/>
              <a:t>。同时，也有如下的变换</a:t>
            </a:r>
          </a:p>
          <a:p>
            <a:pPr lvl="1"/>
            <a:r>
              <a:rPr lang="en-US" altLang="zh-CN" dirty="0"/>
              <a:t>{(car), (bottle), (flower)} ↦ {(1.3452 * car + 0.2828 * bottle), (flower)}</a:t>
            </a:r>
          </a:p>
          <a:p>
            <a:pPr lvl="1"/>
            <a:r>
              <a:rPr lang="zh-CN" altLang="en-US" dirty="0"/>
              <a:t>造成这种难以解释的结果是因为</a:t>
            </a:r>
            <a:r>
              <a:rPr lang="en-US" altLang="zh-CN" dirty="0"/>
              <a:t>SVD</a:t>
            </a:r>
            <a:r>
              <a:rPr lang="zh-CN" altLang="en-US" dirty="0"/>
              <a:t>只是一种数学变换，并无法对应成现实中的概念</a:t>
            </a:r>
            <a:r>
              <a:rPr lang="zh-CN" altLang="en-US" dirty="0" smtClean="0"/>
              <a:t>。</a:t>
            </a:r>
            <a:endParaRPr lang="zh-CN" altLang="en-US" dirty="0"/>
          </a:p>
        </p:txBody>
      </p:sp>
    </p:spTree>
    <p:extLst>
      <p:ext uri="{BB962C8B-B14F-4D97-AF65-F5344CB8AC3E}">
        <p14:creationId xmlns:p14="http://schemas.microsoft.com/office/powerpoint/2010/main" val="6770107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65125"/>
            <a:ext cx="10515600" cy="5811838"/>
          </a:xfrm>
        </p:spPr>
        <p:txBody>
          <a:bodyPr/>
          <a:lstStyle/>
          <a:p>
            <a:r>
              <a:rPr lang="en-US" altLang="zh-CN" dirty="0"/>
              <a:t>LSA</a:t>
            </a:r>
            <a:r>
              <a:rPr lang="zh-CN" altLang="en-US" dirty="0"/>
              <a:t>无法扑捉一词多以的现象。在原始词</a:t>
            </a:r>
            <a:r>
              <a:rPr lang="en-US" altLang="zh-CN" dirty="0"/>
              <a:t>-</a:t>
            </a:r>
            <a:r>
              <a:rPr lang="zh-CN" altLang="en-US" dirty="0"/>
              <a:t>向量矩阵中，每个文档的每个词只能有一个含义。比如同一篇文章中的“</a:t>
            </a:r>
            <a:r>
              <a:rPr lang="en-US" altLang="zh-CN" dirty="0"/>
              <a:t>The Chair of Board"</a:t>
            </a:r>
            <a:r>
              <a:rPr lang="zh-CN" altLang="en-US" dirty="0"/>
              <a:t>和</a:t>
            </a:r>
            <a:r>
              <a:rPr lang="en-US" altLang="zh-CN" dirty="0"/>
              <a:t>"the chair maker"</a:t>
            </a:r>
            <a:r>
              <a:rPr lang="zh-CN" altLang="en-US" dirty="0"/>
              <a:t>的</a:t>
            </a:r>
            <a:r>
              <a:rPr lang="en-US" altLang="zh-CN" dirty="0"/>
              <a:t>chair</a:t>
            </a:r>
            <a:r>
              <a:rPr lang="zh-CN" altLang="en-US" dirty="0"/>
              <a:t>会被认为一样。在语义空间中，含有一词多意现象的词其向量会呈现多个语义的平均。相应的，如果有其中一个含义出现的特别频繁，则语义向量会向其倾斜。</a:t>
            </a:r>
          </a:p>
          <a:p>
            <a:r>
              <a:rPr lang="en-US" altLang="zh-CN" dirty="0"/>
              <a:t>LSA</a:t>
            </a:r>
            <a:r>
              <a:rPr lang="zh-CN" altLang="en-US" dirty="0"/>
              <a:t>具有词袋模型的缺点，即在一篇文章，或者一个句子中忽略词语的先后顺序。</a:t>
            </a:r>
          </a:p>
          <a:p>
            <a:r>
              <a:rPr lang="en-US" altLang="zh-CN" dirty="0"/>
              <a:t>LSA</a:t>
            </a:r>
            <a:r>
              <a:rPr lang="zh-CN" altLang="en-US" dirty="0"/>
              <a:t>的概率模型假设文档和词的分布是服从联合正态分布的，但从观测数据来看是服从泊松分布的。因此</a:t>
            </a:r>
            <a:r>
              <a:rPr lang="en-US" altLang="zh-CN" dirty="0"/>
              <a:t>LSA</a:t>
            </a:r>
            <a:r>
              <a:rPr lang="zh-CN" altLang="en-US" dirty="0"/>
              <a:t>算法的一个改进</a:t>
            </a:r>
            <a:r>
              <a:rPr lang="en-US" altLang="zh-CN" dirty="0"/>
              <a:t>PLSA</a:t>
            </a:r>
            <a:r>
              <a:rPr lang="zh-CN" altLang="en-US" dirty="0"/>
              <a:t>使用了多项分布，其效果要好于</a:t>
            </a:r>
            <a:r>
              <a:rPr lang="en-US" altLang="zh-CN" dirty="0"/>
              <a:t>LSA</a:t>
            </a:r>
            <a:r>
              <a:rPr lang="zh-CN" altLang="en-US" dirty="0" smtClean="0"/>
              <a:t>。</a:t>
            </a:r>
            <a:endParaRPr lang="zh-CN" altLang="en-US" dirty="0"/>
          </a:p>
        </p:txBody>
      </p:sp>
    </p:spTree>
    <p:extLst>
      <p:ext uri="{BB962C8B-B14F-4D97-AF65-F5344CB8AC3E}">
        <p14:creationId xmlns:p14="http://schemas.microsoft.com/office/powerpoint/2010/main" val="163875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zh-CN" dirty="0" smtClean="0"/>
              <a:t> </a:t>
            </a:r>
            <a:r>
              <a:rPr lang="zh-CN" altLang="zh-CN" dirty="0"/>
              <a:t>．</a:t>
            </a:r>
            <a:r>
              <a:rPr lang="zh-CN" altLang="en-US" dirty="0" smtClean="0"/>
              <a:t>自然语言理解过程的层次 </a:t>
            </a:r>
            <a:endParaRPr lang="zh-CN" altLang="en-US" dirty="0"/>
          </a:p>
        </p:txBody>
      </p:sp>
      <p:sp>
        <p:nvSpPr>
          <p:cNvPr id="3" name="内容占位符 2"/>
          <p:cNvSpPr>
            <a:spLocks noGrp="1"/>
          </p:cNvSpPr>
          <p:nvPr>
            <p:ph idx="1"/>
          </p:nvPr>
        </p:nvSpPr>
        <p:spPr/>
        <p:txBody>
          <a:bodyPr/>
          <a:lstStyle/>
          <a:p>
            <a:r>
              <a:rPr lang="en-US" altLang="zh-CN" dirty="0" smtClean="0"/>
              <a:t> </a:t>
            </a:r>
            <a:r>
              <a:rPr lang="zh-CN" altLang="en-US" dirty="0" smtClean="0"/>
              <a:t>语言的分析和理解过程是一个层次化的过程，它主要包括如下四个层次：</a:t>
            </a:r>
          </a:p>
          <a:p>
            <a:pPr lvl="1"/>
            <a:r>
              <a:rPr lang="zh-CN" altLang="en-US" dirty="0" smtClean="0"/>
              <a:t>语音分析</a:t>
            </a:r>
          </a:p>
          <a:p>
            <a:pPr lvl="1"/>
            <a:r>
              <a:rPr lang="zh-CN" altLang="en-US" dirty="0" smtClean="0"/>
              <a:t>词法分析</a:t>
            </a:r>
          </a:p>
          <a:p>
            <a:pPr lvl="1"/>
            <a:r>
              <a:rPr lang="zh-CN" altLang="en-US" dirty="0" smtClean="0"/>
              <a:t>句法分析</a:t>
            </a:r>
          </a:p>
          <a:p>
            <a:pPr lvl="1"/>
            <a:r>
              <a:rPr lang="zh-CN" altLang="en-US" dirty="0" smtClean="0"/>
              <a:t>语义分析</a:t>
            </a:r>
            <a:endParaRPr lang="zh-CN" altLang="en-US" dirty="0"/>
          </a:p>
        </p:txBody>
      </p:sp>
      <p:pic>
        <p:nvPicPr>
          <p:cNvPr id="4" name="图片 3" descr="NLP层次">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963390" y="2657045"/>
            <a:ext cx="5311284" cy="3991467"/>
          </a:xfrm>
          <a:prstGeom prst="rect">
            <a:avLst/>
          </a:prstGeom>
          <a:noFill/>
          <a:ln>
            <a:noFill/>
          </a:ln>
        </p:spPr>
      </p:pic>
      <p:sp>
        <p:nvSpPr>
          <p:cNvPr id="5" name="椭圆 4"/>
          <p:cNvSpPr/>
          <p:nvPr/>
        </p:nvSpPr>
        <p:spPr>
          <a:xfrm>
            <a:off x="6007677" y="3363796"/>
            <a:ext cx="904009" cy="426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言语</a:t>
            </a:r>
            <a:endParaRPr lang="zh-CN" altLang="en-US" sz="1400" dirty="0"/>
          </a:p>
        </p:txBody>
      </p:sp>
      <p:sp>
        <p:nvSpPr>
          <p:cNvPr id="6" name="椭圆 5"/>
          <p:cNvSpPr/>
          <p:nvPr/>
        </p:nvSpPr>
        <p:spPr>
          <a:xfrm>
            <a:off x="8496299" y="3387436"/>
            <a:ext cx="904009" cy="426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文本</a:t>
            </a:r>
            <a:endParaRPr lang="zh-CN" altLang="en-US" sz="1400" dirty="0"/>
          </a:p>
        </p:txBody>
      </p:sp>
      <p:sp>
        <p:nvSpPr>
          <p:cNvPr id="7" name="矩形 6"/>
          <p:cNvSpPr/>
          <p:nvPr/>
        </p:nvSpPr>
        <p:spPr>
          <a:xfrm>
            <a:off x="5377496" y="3924760"/>
            <a:ext cx="2245967" cy="3222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dirty="0"/>
              <a:t>语音分析</a:t>
            </a:r>
          </a:p>
        </p:txBody>
      </p:sp>
      <p:sp>
        <p:nvSpPr>
          <p:cNvPr id="8" name="矩形 7"/>
          <p:cNvSpPr/>
          <p:nvPr/>
        </p:nvSpPr>
        <p:spPr>
          <a:xfrm>
            <a:off x="7826085" y="3918557"/>
            <a:ext cx="2244436" cy="3284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dirty="0"/>
              <a:t>OCR/</a:t>
            </a:r>
            <a:r>
              <a:rPr lang="zh-CN" altLang="en-US" dirty="0"/>
              <a:t>标记化</a:t>
            </a:r>
          </a:p>
        </p:txBody>
      </p:sp>
      <p:sp>
        <p:nvSpPr>
          <p:cNvPr id="9" name="矩形 8"/>
          <p:cNvSpPr/>
          <p:nvPr/>
        </p:nvSpPr>
        <p:spPr>
          <a:xfrm>
            <a:off x="6674756" y="4499287"/>
            <a:ext cx="1897200" cy="3222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dirty="0"/>
              <a:t>形态变化</a:t>
            </a:r>
          </a:p>
        </p:txBody>
      </p:sp>
      <p:sp>
        <p:nvSpPr>
          <p:cNvPr id="10" name="矩形 9"/>
          <p:cNvSpPr/>
          <p:nvPr/>
        </p:nvSpPr>
        <p:spPr>
          <a:xfrm>
            <a:off x="6639536" y="5071444"/>
            <a:ext cx="1897200" cy="3481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dirty="0"/>
              <a:t>语法分析</a:t>
            </a:r>
          </a:p>
        </p:txBody>
      </p:sp>
      <p:sp>
        <p:nvSpPr>
          <p:cNvPr id="11" name="矩形 10"/>
          <p:cNvSpPr/>
          <p:nvPr/>
        </p:nvSpPr>
        <p:spPr>
          <a:xfrm>
            <a:off x="6674756" y="5692010"/>
            <a:ext cx="1897200" cy="3222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dirty="0"/>
              <a:t>语义解释</a:t>
            </a:r>
          </a:p>
        </p:txBody>
      </p:sp>
      <p:sp>
        <p:nvSpPr>
          <p:cNvPr id="12" name="矩形 11"/>
          <p:cNvSpPr/>
          <p:nvPr/>
        </p:nvSpPr>
        <p:spPr>
          <a:xfrm>
            <a:off x="6674756" y="6239218"/>
            <a:ext cx="1897200" cy="3222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dirty="0"/>
              <a:t>言谈处理</a:t>
            </a:r>
          </a:p>
        </p:txBody>
      </p:sp>
    </p:spTree>
    <p:extLst>
      <p:ext uri="{BB962C8B-B14F-4D97-AF65-F5344CB8AC3E}">
        <p14:creationId xmlns:p14="http://schemas.microsoft.com/office/powerpoint/2010/main" val="200205821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参考</a:t>
            </a:r>
            <a:endParaRPr lang="zh-CN" altLang="en-US" dirty="0"/>
          </a:p>
        </p:txBody>
      </p:sp>
      <p:sp>
        <p:nvSpPr>
          <p:cNvPr id="3" name="内容占位符 2"/>
          <p:cNvSpPr>
            <a:spLocks noGrp="1"/>
          </p:cNvSpPr>
          <p:nvPr>
            <p:ph idx="1"/>
          </p:nvPr>
        </p:nvSpPr>
        <p:spPr/>
        <p:txBody>
          <a:bodyPr/>
          <a:lstStyle/>
          <a:p>
            <a:r>
              <a:rPr lang="en-US" altLang="zh-CN" dirty="0" err="1"/>
              <a:t>TextRank</a:t>
            </a:r>
            <a:endParaRPr lang="en-US" altLang="zh-CN" dirty="0" smtClean="0"/>
          </a:p>
          <a:p>
            <a:r>
              <a:rPr lang="en-US" altLang="zh-CN" dirty="0" smtClean="0"/>
              <a:t>TextRank4ZH</a:t>
            </a:r>
            <a:endParaRPr lang="en-US" altLang="zh-CN" dirty="0"/>
          </a:p>
          <a:p>
            <a:r>
              <a:rPr lang="en-US" altLang="zh-CN" dirty="0" err="1" smtClean="0"/>
              <a:t>snownlp</a:t>
            </a:r>
            <a:endParaRPr lang="en-US" altLang="zh-CN" dirty="0" smtClean="0"/>
          </a:p>
          <a:p>
            <a:endParaRPr lang="zh-CN" altLang="en-US" dirty="0"/>
          </a:p>
        </p:txBody>
      </p:sp>
    </p:spTree>
    <p:extLst>
      <p:ext uri="{BB962C8B-B14F-4D97-AF65-F5344CB8AC3E}">
        <p14:creationId xmlns:p14="http://schemas.microsoft.com/office/powerpoint/2010/main" val="1878048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操作：</a:t>
            </a:r>
            <a:endParaRPr lang="zh-CN" altLang="en-US" dirty="0"/>
          </a:p>
        </p:txBody>
      </p:sp>
      <p:sp>
        <p:nvSpPr>
          <p:cNvPr id="3" name="内容占位符 2"/>
          <p:cNvSpPr>
            <a:spLocks noGrp="1"/>
          </p:cNvSpPr>
          <p:nvPr>
            <p:ph idx="1"/>
          </p:nvPr>
        </p:nvSpPr>
        <p:spPr/>
        <p:txBody>
          <a:bodyPr/>
          <a:lstStyle/>
          <a:p>
            <a:r>
              <a:rPr lang="en-US" altLang="zh-CN" dirty="0" smtClean="0"/>
              <a:t>1</a:t>
            </a:r>
            <a:r>
              <a:rPr lang="en-US" altLang="zh-CN" dirty="0"/>
              <a:t>. </a:t>
            </a:r>
            <a:r>
              <a:rPr lang="zh-CN" altLang="en-US" dirty="0" smtClean="0"/>
              <a:t>打开</a:t>
            </a:r>
            <a:r>
              <a:rPr lang="en-US" altLang="zh-CN" dirty="0" err="1" smtClean="0"/>
              <a:t>LSI_Demo</a:t>
            </a:r>
            <a:r>
              <a:rPr lang="zh-CN" altLang="en-US" dirty="0" smtClean="0"/>
              <a:t>目录</a:t>
            </a:r>
            <a:endParaRPr lang="en-US" altLang="zh-CN" dirty="0" smtClean="0"/>
          </a:p>
          <a:p>
            <a:r>
              <a:rPr lang="en-US" altLang="zh-CN" dirty="0" smtClean="0"/>
              <a:t>2. </a:t>
            </a:r>
            <a:r>
              <a:rPr lang="zh-CN" altLang="en-US" dirty="0" smtClean="0"/>
              <a:t>打开</a:t>
            </a:r>
            <a:r>
              <a:rPr lang="en-US" altLang="zh-CN" dirty="0" smtClean="0"/>
              <a:t>QA_all.txt</a:t>
            </a:r>
            <a:r>
              <a:rPr lang="zh-CN" altLang="en-US" dirty="0" smtClean="0"/>
              <a:t>，了解语料格式</a:t>
            </a:r>
            <a:endParaRPr lang="en-US" altLang="zh-CN" dirty="0" smtClean="0"/>
          </a:p>
          <a:p>
            <a:r>
              <a:rPr lang="en-US" altLang="zh-CN" dirty="0" smtClean="0"/>
              <a:t>3. </a:t>
            </a:r>
            <a:r>
              <a:rPr lang="zh-CN" altLang="en-US" dirty="0" smtClean="0"/>
              <a:t>打开</a:t>
            </a:r>
            <a:r>
              <a:rPr lang="en-US" altLang="zh-CN" dirty="0" smtClean="0"/>
              <a:t>test.py</a:t>
            </a:r>
            <a:r>
              <a:rPr lang="zh-CN" altLang="en-US" dirty="0" smtClean="0"/>
              <a:t>，修改问题</a:t>
            </a:r>
            <a:endParaRPr lang="en-US" altLang="zh-CN" dirty="0" smtClean="0"/>
          </a:p>
          <a:p>
            <a:pPr lvl="1"/>
            <a:r>
              <a:rPr lang="zh-CN" altLang="en-US" dirty="0" smtClean="0"/>
              <a:t>注意示例提供了四种查询：一种是常识查询，二是业务查询，三是分诊信息查询，四是图灵机器人查询。</a:t>
            </a:r>
            <a:endParaRPr lang="en-US" altLang="zh-CN" dirty="0" smtClean="0"/>
          </a:p>
          <a:p>
            <a:r>
              <a:rPr lang="en-US" altLang="zh-CN" dirty="0" smtClean="0"/>
              <a:t>4. </a:t>
            </a:r>
            <a:r>
              <a:rPr lang="zh-CN" altLang="en-US" dirty="0" smtClean="0"/>
              <a:t>运行</a:t>
            </a:r>
            <a:r>
              <a:rPr lang="en-US" altLang="zh-CN" dirty="0" smtClean="0"/>
              <a:t>test.py</a:t>
            </a:r>
          </a:p>
          <a:p>
            <a:r>
              <a:rPr lang="en-US" altLang="zh-CN" dirty="0" smtClean="0"/>
              <a:t>5. </a:t>
            </a:r>
            <a:r>
              <a:rPr lang="zh-CN" altLang="en-US" dirty="0" smtClean="0"/>
              <a:t>打开</a:t>
            </a:r>
            <a:r>
              <a:rPr lang="en-US" altLang="zh-CN" dirty="0" smtClean="0"/>
              <a:t>result.txt</a:t>
            </a:r>
            <a:r>
              <a:rPr lang="zh-CN" altLang="en-US" dirty="0" smtClean="0"/>
              <a:t>，观察输出的结果</a:t>
            </a:r>
            <a:endParaRPr lang="en-US" altLang="zh-CN" dirty="0" smtClean="0"/>
          </a:p>
          <a:p>
            <a:endParaRPr lang="zh-CN" altLang="en-US" dirty="0"/>
          </a:p>
        </p:txBody>
      </p:sp>
    </p:spTree>
    <p:extLst>
      <p:ext uri="{BB962C8B-B14F-4D97-AF65-F5344CB8AC3E}">
        <p14:creationId xmlns:p14="http://schemas.microsoft.com/office/powerpoint/2010/main" val="411501249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2197099"/>
            <a:ext cx="10515600" cy="3979863"/>
          </a:xfrm>
        </p:spPr>
        <p:txBody>
          <a:bodyPr/>
          <a:lstStyle/>
          <a:p>
            <a:pPr marL="0" indent="0" algn="ctr">
              <a:buNone/>
            </a:pPr>
            <a:r>
              <a:rPr lang="zh-CN" altLang="en-US" sz="7200" b="1" dirty="0" smtClean="0">
                <a:solidFill>
                  <a:srgbClr val="FF0000"/>
                </a:solidFill>
              </a:rPr>
              <a:t>谢谢大家！</a:t>
            </a:r>
            <a:endParaRPr lang="en-US" altLang="zh-CN" sz="7200" b="1" dirty="0" smtClean="0">
              <a:solidFill>
                <a:srgbClr val="FF0000"/>
              </a:solidFill>
            </a:endParaRPr>
          </a:p>
          <a:p>
            <a:endParaRPr lang="en-US" altLang="zh-CN" dirty="0"/>
          </a:p>
          <a:p>
            <a:endParaRPr lang="en-US" altLang="zh-CN" dirty="0" smtClean="0"/>
          </a:p>
          <a:p>
            <a:pPr marL="0" indent="0" algn="r">
              <a:buNone/>
            </a:pPr>
            <a:endParaRPr lang="en-US" altLang="zh-CN" dirty="0" smtClean="0"/>
          </a:p>
          <a:p>
            <a:pPr marL="0" indent="0" algn="r">
              <a:buNone/>
            </a:pPr>
            <a:r>
              <a:rPr lang="zh-CN" altLang="en-US" dirty="0" smtClean="0"/>
              <a:t>刘翔 </a:t>
            </a:r>
            <a:r>
              <a:rPr lang="en-US" altLang="zh-CN" dirty="0" smtClean="0"/>
              <a:t>scsdlx@outlook.com</a:t>
            </a:r>
            <a:endParaRPr lang="zh-CN" altLang="en-US" dirty="0"/>
          </a:p>
        </p:txBody>
      </p:sp>
    </p:spTree>
    <p:extLst>
      <p:ext uri="{BB962C8B-B14F-4D97-AF65-F5344CB8AC3E}">
        <p14:creationId xmlns:p14="http://schemas.microsoft.com/office/powerpoint/2010/main" val="2564024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语音分析</a:t>
            </a:r>
            <a:endParaRPr lang="zh-CN" altLang="en-US" dirty="0"/>
          </a:p>
        </p:txBody>
      </p:sp>
      <p:sp>
        <p:nvSpPr>
          <p:cNvPr id="3" name="内容占位符 2"/>
          <p:cNvSpPr>
            <a:spLocks noGrp="1"/>
          </p:cNvSpPr>
          <p:nvPr>
            <p:ph idx="1"/>
          </p:nvPr>
        </p:nvSpPr>
        <p:spPr/>
        <p:txBody>
          <a:bodyPr>
            <a:normAutofit/>
          </a:bodyPr>
          <a:lstStyle/>
          <a:p>
            <a:r>
              <a:rPr lang="zh-CN" altLang="en-US" dirty="0"/>
              <a:t>在有声语言中</a:t>
            </a:r>
            <a:r>
              <a:rPr lang="en-US" altLang="zh-CN" dirty="0"/>
              <a:t>,</a:t>
            </a:r>
            <a:r>
              <a:rPr lang="zh-CN" altLang="en-US" dirty="0"/>
              <a:t>最小的、可独立的声音单元是</a:t>
            </a:r>
            <a:r>
              <a:rPr lang="zh-CN" altLang="en-US" dirty="0" smtClean="0"/>
              <a:t>音素，音素</a:t>
            </a:r>
            <a:r>
              <a:rPr lang="zh-CN" altLang="en-US" dirty="0"/>
              <a:t>是一个或一组音</a:t>
            </a:r>
            <a:r>
              <a:rPr lang="en-US" altLang="zh-CN" dirty="0"/>
              <a:t>,</a:t>
            </a:r>
            <a:r>
              <a:rPr lang="zh-CN" altLang="en-US" dirty="0"/>
              <a:t>它可与其他音素相区别。如</a:t>
            </a:r>
            <a:r>
              <a:rPr lang="en-US" altLang="zh-CN" dirty="0"/>
              <a:t>pin</a:t>
            </a:r>
            <a:r>
              <a:rPr lang="zh-CN" altLang="en-US" dirty="0"/>
              <a:t>和</a:t>
            </a:r>
            <a:r>
              <a:rPr lang="en-US" altLang="zh-CN" dirty="0"/>
              <a:t>bin</a:t>
            </a:r>
            <a:r>
              <a:rPr lang="zh-CN" altLang="en-US" dirty="0"/>
              <a:t>中分别有</a:t>
            </a:r>
            <a:r>
              <a:rPr lang="en-US" altLang="zh-CN" dirty="0"/>
              <a:t>/p/</a:t>
            </a:r>
            <a:r>
              <a:rPr lang="zh-CN" altLang="en-US" dirty="0"/>
              <a:t>和</a:t>
            </a:r>
            <a:r>
              <a:rPr lang="en-US" altLang="zh-CN" dirty="0"/>
              <a:t>/b/</a:t>
            </a:r>
            <a:r>
              <a:rPr lang="zh-CN" altLang="en-US" dirty="0"/>
              <a:t>这两个不同的</a:t>
            </a:r>
            <a:r>
              <a:rPr lang="zh-CN" altLang="en-US" dirty="0"/>
              <a:t>音素，但</a:t>
            </a:r>
            <a:r>
              <a:rPr lang="en-US" altLang="zh-CN" dirty="0"/>
              <a:t>pin, spin</a:t>
            </a:r>
            <a:r>
              <a:rPr lang="zh-CN" altLang="en-US" dirty="0"/>
              <a:t>和</a:t>
            </a:r>
            <a:r>
              <a:rPr lang="en-US" altLang="zh-CN" dirty="0"/>
              <a:t>tip</a:t>
            </a:r>
            <a:r>
              <a:rPr lang="zh-CN" altLang="en-US" dirty="0"/>
              <a:t>中的音素</a:t>
            </a:r>
            <a:r>
              <a:rPr lang="en-US" altLang="zh-CN" dirty="0"/>
              <a:t>/p/</a:t>
            </a:r>
            <a:r>
              <a:rPr lang="zh-CN" altLang="en-US" dirty="0"/>
              <a:t>是同一个</a:t>
            </a:r>
            <a:r>
              <a:rPr lang="zh-CN" altLang="en-US" dirty="0"/>
              <a:t>音素，它</a:t>
            </a:r>
            <a:r>
              <a:rPr lang="zh-CN" altLang="en-US" dirty="0"/>
              <a:t>对应了一组略有差异的音。语音分析则是根据音位</a:t>
            </a:r>
            <a:r>
              <a:rPr lang="zh-CN" altLang="en-US" dirty="0"/>
              <a:t>规则，从</a:t>
            </a:r>
            <a:r>
              <a:rPr lang="zh-CN" altLang="en-US" dirty="0"/>
              <a:t>语音流中区分出一个个独立的</a:t>
            </a:r>
            <a:r>
              <a:rPr lang="zh-CN" altLang="en-US" dirty="0"/>
              <a:t>音素，再</a:t>
            </a:r>
            <a:r>
              <a:rPr lang="zh-CN" altLang="en-US" dirty="0"/>
              <a:t>根据音位形态规则找出一个个音节及其对应的词素或词。</a:t>
            </a:r>
          </a:p>
          <a:p>
            <a:r>
              <a:rPr lang="zh-CN" altLang="zh-CN" dirty="0" smtClean="0"/>
              <a:t>　　</a:t>
            </a:r>
            <a:endParaRPr lang="zh-CN" altLang="en-US" dirty="0"/>
          </a:p>
        </p:txBody>
      </p:sp>
    </p:spTree>
    <p:extLst>
      <p:ext uri="{BB962C8B-B14F-4D97-AF65-F5344CB8AC3E}">
        <p14:creationId xmlns:p14="http://schemas.microsoft.com/office/powerpoint/2010/main" val="9581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语音分析</a:t>
            </a:r>
            <a:r>
              <a:rPr lang="zh-CN" altLang="zh-CN" dirty="0" smtClean="0"/>
              <a:t>传统</a:t>
            </a:r>
            <a:r>
              <a:rPr lang="zh-CN" altLang="zh-CN" dirty="0"/>
              <a:t>的方法</a:t>
            </a:r>
            <a:endParaRPr lang="zh-CN" altLang="en-US" dirty="0"/>
          </a:p>
        </p:txBody>
      </p:sp>
      <p:sp>
        <p:nvSpPr>
          <p:cNvPr id="3" name="内容占位符 2"/>
          <p:cNvSpPr>
            <a:spLocks noGrp="1"/>
          </p:cNvSpPr>
          <p:nvPr>
            <p:ph idx="1"/>
          </p:nvPr>
        </p:nvSpPr>
        <p:spPr/>
        <p:txBody>
          <a:bodyPr/>
          <a:lstStyle/>
          <a:p>
            <a:r>
              <a:rPr lang="zh-CN" altLang="zh-CN" dirty="0" smtClean="0"/>
              <a:t>音素</a:t>
            </a:r>
            <a:endParaRPr lang="zh-CN" altLang="en-US" dirty="0"/>
          </a:p>
        </p:txBody>
      </p:sp>
      <p:pic>
        <p:nvPicPr>
          <p:cNvPr id="4" name="图片 3" descr="音素层次的表示">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53738" y="2531485"/>
            <a:ext cx="8676964" cy="3536806"/>
          </a:xfrm>
          <a:prstGeom prst="rect">
            <a:avLst/>
          </a:prstGeom>
          <a:noFill/>
          <a:ln>
            <a:noFill/>
          </a:ln>
        </p:spPr>
      </p:pic>
    </p:spTree>
    <p:extLst>
      <p:ext uri="{BB962C8B-B14F-4D97-AF65-F5344CB8AC3E}">
        <p14:creationId xmlns:p14="http://schemas.microsoft.com/office/powerpoint/2010/main" val="963077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深度</a:t>
            </a:r>
            <a:r>
              <a:rPr lang="zh-CN" altLang="zh-CN" dirty="0" smtClean="0"/>
              <a:t>学习</a:t>
            </a:r>
            <a:r>
              <a:rPr lang="zh-CN" altLang="en-US" dirty="0" smtClean="0"/>
              <a:t>下的语音分析</a:t>
            </a:r>
            <a:endParaRPr lang="zh-CN" altLang="en-US" dirty="0"/>
          </a:p>
        </p:txBody>
      </p:sp>
      <p:sp>
        <p:nvSpPr>
          <p:cNvPr id="3" name="内容占位符 2"/>
          <p:cNvSpPr>
            <a:spLocks noGrp="1"/>
          </p:cNvSpPr>
          <p:nvPr>
            <p:ph idx="1"/>
          </p:nvPr>
        </p:nvSpPr>
        <p:spPr/>
        <p:txBody>
          <a:bodyPr/>
          <a:lstStyle/>
          <a:p>
            <a:r>
              <a:rPr lang="zh-CN" altLang="zh-CN" dirty="0" smtClean="0"/>
              <a:t>通过</a:t>
            </a:r>
            <a:r>
              <a:rPr lang="zh-CN" altLang="zh-CN" dirty="0"/>
              <a:t>声音特征并将这些特征表示为向量直接来预测音素（或词语）</a:t>
            </a:r>
          </a:p>
          <a:p>
            <a:endParaRPr lang="zh-CN" altLang="en-US" dirty="0"/>
          </a:p>
        </p:txBody>
      </p:sp>
    </p:spTree>
    <p:extLst>
      <p:ext uri="{BB962C8B-B14F-4D97-AF65-F5344CB8AC3E}">
        <p14:creationId xmlns:p14="http://schemas.microsoft.com/office/powerpoint/2010/main" val="589447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词法分析</a:t>
            </a:r>
            <a:endParaRPr lang="zh-CN" altLang="en-US" dirty="0"/>
          </a:p>
        </p:txBody>
      </p:sp>
      <p:sp>
        <p:nvSpPr>
          <p:cNvPr id="3" name="内容占位符 2"/>
          <p:cNvSpPr>
            <a:spLocks noGrp="1"/>
          </p:cNvSpPr>
          <p:nvPr>
            <p:ph idx="1"/>
          </p:nvPr>
        </p:nvSpPr>
        <p:spPr/>
        <p:txBody>
          <a:bodyPr>
            <a:normAutofit/>
          </a:bodyPr>
          <a:lstStyle/>
          <a:p>
            <a:pPr>
              <a:lnSpc>
                <a:spcPct val="120000"/>
              </a:lnSpc>
            </a:pPr>
            <a:r>
              <a:rPr lang="zh-CN" altLang="en-US" dirty="0"/>
              <a:t>词法分析的主要</a:t>
            </a:r>
            <a:r>
              <a:rPr lang="zh-CN" altLang="en-US" b="1" dirty="0">
                <a:solidFill>
                  <a:srgbClr val="FF0000"/>
                </a:solidFill>
              </a:rPr>
              <a:t>目的</a:t>
            </a:r>
            <a:r>
              <a:rPr lang="zh-CN" altLang="en-US" dirty="0"/>
              <a:t>是找出词汇的各个</a:t>
            </a:r>
            <a:r>
              <a:rPr lang="zh-CN" altLang="en-US" dirty="0" smtClean="0"/>
              <a:t>词素，从中</a:t>
            </a:r>
            <a:r>
              <a:rPr lang="zh-CN" altLang="en-US" dirty="0"/>
              <a:t>获得语言学</a:t>
            </a:r>
            <a:r>
              <a:rPr lang="zh-CN" altLang="en-US" dirty="0" smtClean="0"/>
              <a:t>信息，如</a:t>
            </a:r>
            <a:r>
              <a:rPr lang="en-US" altLang="zh-CN" dirty="0"/>
              <a:t>unchangeable</a:t>
            </a:r>
            <a:r>
              <a:rPr lang="zh-CN" altLang="en-US" dirty="0"/>
              <a:t>是由</a:t>
            </a:r>
            <a:r>
              <a:rPr lang="en-US" altLang="zh-CN" dirty="0"/>
              <a:t>un-change-able</a:t>
            </a:r>
            <a:r>
              <a:rPr lang="zh-CN" altLang="en-US" dirty="0"/>
              <a:t>构成的。在英语等语言</a:t>
            </a:r>
            <a:r>
              <a:rPr lang="zh-CN" altLang="en-US" dirty="0" smtClean="0"/>
              <a:t>中，找出</a:t>
            </a:r>
            <a:r>
              <a:rPr lang="zh-CN" altLang="en-US" dirty="0"/>
              <a:t>句子中的一个个词汇是一件很容易的</a:t>
            </a:r>
            <a:r>
              <a:rPr lang="zh-CN" altLang="en-US" dirty="0" smtClean="0"/>
              <a:t>事情，因为</a:t>
            </a:r>
            <a:r>
              <a:rPr lang="zh-CN" altLang="en-US" dirty="0"/>
              <a:t>词与词之间是由空格来分隔的</a:t>
            </a:r>
            <a:r>
              <a:rPr lang="zh-CN" altLang="en-US" dirty="0" smtClean="0"/>
              <a:t>。</a:t>
            </a:r>
            <a:endParaRPr lang="en-US" altLang="zh-CN" dirty="0" smtClean="0"/>
          </a:p>
          <a:p>
            <a:pPr>
              <a:lnSpc>
                <a:spcPct val="120000"/>
              </a:lnSpc>
            </a:pPr>
            <a:r>
              <a:rPr lang="zh-CN" altLang="en-US" dirty="0" smtClean="0"/>
              <a:t>但是</a:t>
            </a:r>
            <a:r>
              <a:rPr lang="zh-CN" altLang="en-US" dirty="0"/>
              <a:t>要找出各个词素就复杂得</a:t>
            </a:r>
            <a:r>
              <a:rPr lang="zh-CN" altLang="en-US" dirty="0" smtClean="0"/>
              <a:t>多，如</a:t>
            </a:r>
            <a:r>
              <a:rPr lang="en-US" altLang="zh-CN" dirty="0" smtClean="0"/>
              <a:t>importable</a:t>
            </a:r>
            <a:r>
              <a:rPr lang="zh-CN" altLang="en-US" dirty="0" smtClean="0"/>
              <a:t>，它</a:t>
            </a:r>
            <a:r>
              <a:rPr lang="zh-CN" altLang="en-US" dirty="0"/>
              <a:t>可以是</a:t>
            </a:r>
            <a:r>
              <a:rPr lang="en-US" altLang="zh-CN" dirty="0" err="1"/>
              <a:t>im</a:t>
            </a:r>
            <a:r>
              <a:rPr lang="en-US" altLang="zh-CN" dirty="0"/>
              <a:t>-port-able</a:t>
            </a:r>
            <a:r>
              <a:rPr lang="zh-CN" altLang="en-US" dirty="0"/>
              <a:t>或</a:t>
            </a:r>
            <a:r>
              <a:rPr lang="en-US" altLang="zh-CN" dirty="0"/>
              <a:t>import-able</a:t>
            </a:r>
            <a:r>
              <a:rPr lang="zh-CN" altLang="en-US" dirty="0"/>
              <a:t>。这是因为</a:t>
            </a:r>
            <a:r>
              <a:rPr lang="en-US" altLang="zh-CN" dirty="0" err="1"/>
              <a:t>im</a:t>
            </a:r>
            <a:r>
              <a:rPr lang="en-US" altLang="zh-CN" dirty="0"/>
              <a:t>, port</a:t>
            </a:r>
            <a:r>
              <a:rPr lang="zh-CN" altLang="en-US" dirty="0"/>
              <a:t>和</a:t>
            </a:r>
            <a:r>
              <a:rPr lang="en-US" altLang="zh-CN" dirty="0"/>
              <a:t>import</a:t>
            </a:r>
            <a:r>
              <a:rPr lang="zh-CN" altLang="en-US" dirty="0"/>
              <a:t>都是词素</a:t>
            </a:r>
            <a:r>
              <a:rPr lang="zh-CN" altLang="en-US" dirty="0" smtClean="0"/>
              <a:t>。</a:t>
            </a:r>
            <a:endParaRPr lang="en-US" altLang="zh-CN" dirty="0" smtClean="0"/>
          </a:p>
        </p:txBody>
      </p:sp>
    </p:spTree>
    <p:extLst>
      <p:ext uri="{BB962C8B-B14F-4D97-AF65-F5344CB8AC3E}">
        <p14:creationId xmlns:p14="http://schemas.microsoft.com/office/powerpoint/2010/main" val="3492594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nSpc>
                <a:spcPct val="120000"/>
              </a:lnSpc>
            </a:pPr>
            <a:r>
              <a:rPr lang="zh-CN" altLang="en-US" dirty="0"/>
              <a:t>而在汉语中要找出一个个词素则是再容易不过的事情，因为汉语中的每个字就是一个词素。（是否正确？词素是构成词的最小单位）</a:t>
            </a:r>
            <a:endParaRPr lang="en-US" altLang="zh-CN" dirty="0"/>
          </a:p>
          <a:p>
            <a:pPr>
              <a:lnSpc>
                <a:spcPct val="120000"/>
              </a:lnSpc>
            </a:pPr>
            <a:r>
              <a:rPr lang="zh-CN" altLang="en-US" dirty="0"/>
              <a:t>但是要切分出各个词就远不是那么容易。如“我们研究所有东西”，可以是“我们</a:t>
            </a:r>
            <a:r>
              <a:rPr lang="en-US" altLang="zh-CN" dirty="0"/>
              <a:t>—</a:t>
            </a:r>
            <a:r>
              <a:rPr lang="zh-CN" altLang="en-US" dirty="0"/>
              <a:t>研究所</a:t>
            </a:r>
            <a:r>
              <a:rPr lang="en-US" altLang="zh-CN" dirty="0"/>
              <a:t>—</a:t>
            </a:r>
            <a:r>
              <a:rPr lang="zh-CN" altLang="en-US" dirty="0"/>
              <a:t>有</a:t>
            </a:r>
            <a:r>
              <a:rPr lang="en-US" altLang="zh-CN" dirty="0"/>
              <a:t>—</a:t>
            </a:r>
            <a:r>
              <a:rPr lang="zh-CN" altLang="en-US" dirty="0"/>
              <a:t>东西”也可以是“我们</a:t>
            </a:r>
            <a:r>
              <a:rPr lang="en-US" altLang="zh-CN" dirty="0"/>
              <a:t>—</a:t>
            </a:r>
            <a:r>
              <a:rPr lang="zh-CN" altLang="en-US" dirty="0"/>
              <a:t>研究</a:t>
            </a:r>
            <a:r>
              <a:rPr lang="en-US" altLang="zh-CN" dirty="0"/>
              <a:t>—</a:t>
            </a:r>
            <a:r>
              <a:rPr lang="zh-CN" altLang="en-US" dirty="0"/>
              <a:t>所有</a:t>
            </a:r>
            <a:r>
              <a:rPr lang="en-US" altLang="zh-CN" dirty="0"/>
              <a:t>—</a:t>
            </a:r>
            <a:r>
              <a:rPr lang="zh-CN" altLang="en-US" dirty="0"/>
              <a:t>东西”。（这正是我们后面要讨论的重要内容：分词）</a:t>
            </a:r>
          </a:p>
          <a:p>
            <a:endParaRPr lang="zh-CN" altLang="en-US" dirty="0"/>
          </a:p>
        </p:txBody>
      </p:sp>
    </p:spTree>
    <p:extLst>
      <p:ext uri="{BB962C8B-B14F-4D97-AF65-F5344CB8AC3E}">
        <p14:creationId xmlns:p14="http://schemas.microsoft.com/office/powerpoint/2010/main" val="411583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一个项目的需求</a:t>
            </a:r>
            <a:endParaRPr lang="zh-CN" altLang="en-US" dirty="0"/>
          </a:p>
        </p:txBody>
      </p:sp>
      <p:sp>
        <p:nvSpPr>
          <p:cNvPr id="3" name="内容占位符 2"/>
          <p:cNvSpPr>
            <a:spLocks noGrp="1"/>
          </p:cNvSpPr>
          <p:nvPr>
            <p:ph idx="1"/>
          </p:nvPr>
        </p:nvSpPr>
        <p:spPr/>
        <p:txBody>
          <a:bodyPr/>
          <a:lstStyle/>
          <a:p>
            <a:r>
              <a:rPr lang="zh-CN" altLang="en-US" dirty="0" smtClean="0"/>
              <a:t>通过微信，实现以下功能：</a:t>
            </a:r>
            <a:endParaRPr lang="en-US" altLang="zh-CN" dirty="0" smtClean="0"/>
          </a:p>
          <a:p>
            <a:pPr lvl="1"/>
            <a:r>
              <a:rPr lang="zh-CN" altLang="en-US" dirty="0" smtClean="0"/>
              <a:t>用户可以输入病情描述，了解挂号科室（即所谓“分诊”）</a:t>
            </a:r>
            <a:endParaRPr lang="en-US" altLang="zh-CN" dirty="0" smtClean="0"/>
          </a:p>
          <a:p>
            <a:pPr lvl="1"/>
            <a:endParaRPr lang="en-US" altLang="zh-CN" dirty="0" smtClean="0"/>
          </a:p>
          <a:p>
            <a:pPr lvl="1"/>
            <a:r>
              <a:rPr lang="zh-CN" altLang="en-US" dirty="0" smtClean="0"/>
              <a:t>用户可以通过过微信了解医院及及业务的基本情况（如科室分布、流程）</a:t>
            </a:r>
            <a:endParaRPr lang="en-US" altLang="zh-CN" dirty="0" smtClean="0"/>
          </a:p>
          <a:p>
            <a:pPr lvl="1"/>
            <a:endParaRPr lang="en-US" altLang="zh-CN" dirty="0" smtClean="0"/>
          </a:p>
          <a:p>
            <a:pPr lvl="1"/>
            <a:endParaRPr lang="en-US" altLang="zh-CN" dirty="0"/>
          </a:p>
          <a:p>
            <a:r>
              <a:rPr lang="zh-CN" altLang="en-US" dirty="0" smtClean="0"/>
              <a:t>怎么办？</a:t>
            </a:r>
            <a:endParaRPr lang="en-US" altLang="zh-CN" dirty="0" smtClean="0"/>
          </a:p>
        </p:txBody>
      </p:sp>
    </p:spTree>
    <p:extLst>
      <p:ext uri="{BB962C8B-B14F-4D97-AF65-F5344CB8AC3E}">
        <p14:creationId xmlns:p14="http://schemas.microsoft.com/office/powerpoint/2010/main" val="2581702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中文的分词及其中存在的问题</a:t>
            </a:r>
            <a:endParaRPr lang="zh-CN" altLang="en-US" dirty="0"/>
          </a:p>
        </p:txBody>
      </p:sp>
      <p:sp>
        <p:nvSpPr>
          <p:cNvPr id="3" name="内容占位符 2"/>
          <p:cNvSpPr>
            <a:spLocks noGrp="1"/>
          </p:cNvSpPr>
          <p:nvPr>
            <p:ph idx="1"/>
          </p:nvPr>
        </p:nvSpPr>
        <p:spPr/>
        <p:txBody>
          <a:bodyPr>
            <a:normAutofit/>
          </a:bodyPr>
          <a:lstStyle/>
          <a:p>
            <a:r>
              <a:rPr lang="zh-CN" altLang="en-US" dirty="0"/>
              <a:t>由于单词是承载语义的最小单元，要解决自然语言处理，单词的边界界定问题首当其冲。特别是中文文本通常由连续的字序列组成，词与词之间缺少天然的分隔符，因此中文信息处理比英文等西方语言多一步工序，即确定词的边界，我们称为“中文自动分词”任务。通俗的说就是要由计算机在词与词之间自动加上分隔符，从而将中文文本切分为独立的单词。</a:t>
            </a:r>
          </a:p>
          <a:p>
            <a:r>
              <a:rPr lang="zh-CN" altLang="en-US" dirty="0" smtClean="0"/>
              <a:t>中文</a:t>
            </a:r>
            <a:r>
              <a:rPr lang="zh-CN" altLang="en-US" dirty="0"/>
              <a:t>自动分词处于中文自然语言处理的底层，是公认的中文信息处理的第一道工序，扮演着重要的角色，主要存在新词发现和歧义切分等问题。</a:t>
            </a:r>
          </a:p>
          <a:p>
            <a:endParaRPr lang="zh-CN" altLang="en-US" dirty="0"/>
          </a:p>
        </p:txBody>
      </p:sp>
    </p:spTree>
    <p:extLst>
      <p:ext uri="{BB962C8B-B14F-4D97-AF65-F5344CB8AC3E}">
        <p14:creationId xmlns:p14="http://schemas.microsoft.com/office/powerpoint/2010/main" val="3289535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思考：</a:t>
            </a:r>
            <a:endParaRPr lang="zh-CN" altLang="en-US" dirty="0"/>
          </a:p>
        </p:txBody>
      </p:sp>
      <p:sp>
        <p:nvSpPr>
          <p:cNvPr id="3" name="内容占位符 2"/>
          <p:cNvSpPr>
            <a:spLocks noGrp="1"/>
          </p:cNvSpPr>
          <p:nvPr>
            <p:ph idx="1"/>
          </p:nvPr>
        </p:nvSpPr>
        <p:spPr/>
        <p:txBody>
          <a:bodyPr/>
          <a:lstStyle/>
          <a:p>
            <a:r>
              <a:rPr lang="zh-CN" altLang="en-US" dirty="0" smtClean="0"/>
              <a:t>是否可以说：分词后的汉语与英语对计算机来讲可以看成一样的？</a:t>
            </a:r>
            <a:endParaRPr lang="en-US" altLang="zh-CN" dirty="0" smtClean="0"/>
          </a:p>
          <a:p>
            <a:endParaRPr lang="en-US" altLang="zh-CN" dirty="0"/>
          </a:p>
          <a:p>
            <a:r>
              <a:rPr lang="en-US" altLang="zh-CN" dirty="0"/>
              <a:t>This is the computer on my desk.</a:t>
            </a:r>
          </a:p>
          <a:p>
            <a:r>
              <a:rPr lang="zh-CN" altLang="en-US" dirty="0"/>
              <a:t>这 是 我 桌子 上 的 电脑。</a:t>
            </a:r>
          </a:p>
          <a:p>
            <a:endParaRPr lang="en-US" altLang="zh-CN" dirty="0" smtClean="0"/>
          </a:p>
          <a:p>
            <a:endParaRPr lang="en-US" altLang="zh-CN" dirty="0" smtClean="0"/>
          </a:p>
          <a:p>
            <a:r>
              <a:rPr lang="zh-CN" altLang="en-US" dirty="0" smtClean="0"/>
              <a:t>或者说：</a:t>
            </a:r>
            <a:r>
              <a:rPr lang="en-US" altLang="zh-CN" dirty="0" smtClean="0"/>
              <a:t>NLP</a:t>
            </a:r>
            <a:r>
              <a:rPr lang="zh-CN" altLang="en-US" dirty="0" smtClean="0"/>
              <a:t>的很多适用于英语的是否可以直接用于分词后的汉语？</a:t>
            </a:r>
            <a:endParaRPr lang="zh-CN" altLang="en-US" dirty="0"/>
          </a:p>
        </p:txBody>
      </p:sp>
    </p:spTree>
    <p:extLst>
      <p:ext uri="{BB962C8B-B14F-4D97-AF65-F5344CB8AC3E}">
        <p14:creationId xmlns:p14="http://schemas.microsoft.com/office/powerpoint/2010/main" val="3639870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dirty="0"/>
              <a:t>通过词法分析可以从词素中获得许多语言学信息。英语中词尾中的词素“</a:t>
            </a:r>
            <a:r>
              <a:rPr lang="en-US" altLang="zh-CN" dirty="0" smtClean="0"/>
              <a:t>s</a:t>
            </a:r>
            <a:r>
              <a:rPr lang="zh-CN" altLang="en-US" dirty="0" smtClean="0"/>
              <a:t>”通常</a:t>
            </a:r>
            <a:r>
              <a:rPr lang="zh-CN" altLang="en-US" dirty="0"/>
              <a:t>表示名词</a:t>
            </a:r>
            <a:r>
              <a:rPr lang="zh-CN" altLang="en-US" dirty="0" smtClean="0"/>
              <a:t>复数，或</a:t>
            </a:r>
            <a:r>
              <a:rPr lang="zh-CN" altLang="en-US" dirty="0"/>
              <a:t>动词第三人称</a:t>
            </a:r>
            <a:r>
              <a:rPr lang="zh-CN" altLang="en-US" dirty="0" smtClean="0"/>
              <a:t>单数，“</a:t>
            </a:r>
            <a:r>
              <a:rPr lang="en-US" altLang="zh-CN" dirty="0" err="1" smtClean="0"/>
              <a:t>ly</a:t>
            </a:r>
            <a:r>
              <a:rPr lang="zh-CN" altLang="en-US" dirty="0" smtClean="0"/>
              <a:t>”是</a:t>
            </a:r>
            <a:r>
              <a:rPr lang="zh-CN" altLang="en-US" dirty="0"/>
              <a:t>副词的</a:t>
            </a:r>
            <a:r>
              <a:rPr lang="zh-CN" altLang="en-US" dirty="0" smtClean="0"/>
              <a:t>后缀，而</a:t>
            </a:r>
            <a:r>
              <a:rPr lang="zh-CN" altLang="en-US" dirty="0"/>
              <a:t>“</a:t>
            </a:r>
            <a:r>
              <a:rPr lang="en-US" altLang="zh-CN" dirty="0" err="1" smtClean="0"/>
              <a:t>ed</a:t>
            </a:r>
            <a:r>
              <a:rPr lang="zh-CN" altLang="en-US" dirty="0" smtClean="0"/>
              <a:t>”通常</a:t>
            </a:r>
            <a:r>
              <a:rPr lang="zh-CN" altLang="en-US" dirty="0"/>
              <a:t>是动词的过去式与过去分词</a:t>
            </a:r>
            <a:r>
              <a:rPr lang="zh-CN" altLang="en-US" dirty="0" smtClean="0"/>
              <a:t>等，这些</a:t>
            </a:r>
            <a:r>
              <a:rPr lang="zh-CN" altLang="en-US" dirty="0"/>
              <a:t>信息对于句法分析都是非常有用的</a:t>
            </a:r>
            <a:r>
              <a:rPr lang="zh-CN" altLang="en-US" dirty="0" smtClean="0"/>
              <a:t>。</a:t>
            </a:r>
            <a:endParaRPr lang="en-US" altLang="zh-CN" dirty="0" smtClean="0"/>
          </a:p>
          <a:p>
            <a:r>
              <a:rPr lang="zh-CN" altLang="en-US" dirty="0" smtClean="0"/>
              <a:t>另一方面，一</a:t>
            </a:r>
            <a:r>
              <a:rPr lang="zh-CN" altLang="en-US" dirty="0"/>
              <a:t>个词可有许多的派生、</a:t>
            </a:r>
            <a:r>
              <a:rPr lang="zh-CN" altLang="en-US" dirty="0" smtClean="0"/>
              <a:t>变形，如</a:t>
            </a:r>
            <a:r>
              <a:rPr lang="en-US" altLang="zh-CN" dirty="0" smtClean="0"/>
              <a:t>work</a:t>
            </a:r>
            <a:r>
              <a:rPr lang="zh-CN" altLang="en-US" dirty="0" smtClean="0"/>
              <a:t>，可</a:t>
            </a:r>
            <a:r>
              <a:rPr lang="zh-CN" altLang="en-US" dirty="0"/>
              <a:t>变化出</a:t>
            </a:r>
            <a:r>
              <a:rPr lang="en-US" altLang="zh-CN" dirty="0" smtClean="0"/>
              <a:t>works</a:t>
            </a:r>
            <a:r>
              <a:rPr lang="zh-CN" altLang="en-US" dirty="0" smtClean="0"/>
              <a:t>，</a:t>
            </a:r>
            <a:r>
              <a:rPr lang="en-US" altLang="zh-CN" dirty="0" smtClean="0"/>
              <a:t> worked</a:t>
            </a:r>
            <a:r>
              <a:rPr lang="zh-CN" altLang="en-US" dirty="0" smtClean="0"/>
              <a:t>，</a:t>
            </a:r>
            <a:r>
              <a:rPr lang="en-US" altLang="zh-CN" dirty="0" smtClean="0"/>
              <a:t> working</a:t>
            </a:r>
            <a:r>
              <a:rPr lang="zh-CN" altLang="en-US" dirty="0" smtClean="0"/>
              <a:t>，</a:t>
            </a:r>
            <a:r>
              <a:rPr lang="en-US" altLang="zh-CN" dirty="0" smtClean="0"/>
              <a:t> worker</a:t>
            </a:r>
            <a:r>
              <a:rPr lang="zh-CN" altLang="en-US" dirty="0" smtClean="0"/>
              <a:t>，</a:t>
            </a:r>
            <a:r>
              <a:rPr lang="en-US" altLang="zh-CN" dirty="0" smtClean="0"/>
              <a:t>workings</a:t>
            </a:r>
            <a:r>
              <a:rPr lang="zh-CN" altLang="en-US" dirty="0" smtClean="0"/>
              <a:t>，</a:t>
            </a:r>
            <a:r>
              <a:rPr lang="en-US" altLang="zh-CN" dirty="0" smtClean="0"/>
              <a:t>workable</a:t>
            </a:r>
            <a:r>
              <a:rPr lang="zh-CN" altLang="en-US" dirty="0" smtClean="0"/>
              <a:t>，</a:t>
            </a:r>
            <a:r>
              <a:rPr lang="en-US" altLang="zh-CN" dirty="0" smtClean="0"/>
              <a:t>workability</a:t>
            </a:r>
            <a:r>
              <a:rPr lang="zh-CN" altLang="en-US" dirty="0"/>
              <a:t>等。这些词若全部放入词典将是非常庞大</a:t>
            </a:r>
            <a:r>
              <a:rPr lang="zh-CN" altLang="en-US" dirty="0" smtClean="0"/>
              <a:t>的，而</a:t>
            </a:r>
            <a:r>
              <a:rPr lang="zh-CN" altLang="en-US" dirty="0"/>
              <a:t>它们的词根只有一个。</a:t>
            </a:r>
          </a:p>
          <a:p>
            <a:endParaRPr lang="zh-CN" altLang="en-US" dirty="0"/>
          </a:p>
        </p:txBody>
      </p:sp>
    </p:spTree>
    <p:extLst>
      <p:ext uri="{BB962C8B-B14F-4D97-AF65-F5344CB8AC3E}">
        <p14:creationId xmlns:p14="http://schemas.microsoft.com/office/powerpoint/2010/main" val="2661736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词法分析</a:t>
            </a:r>
            <a:r>
              <a:rPr lang="zh-CN" altLang="en-US" b="1" dirty="0"/>
              <a:t>的</a:t>
            </a:r>
            <a:r>
              <a:rPr lang="zh-CN" altLang="zh-CN" b="1" dirty="0"/>
              <a:t>传统</a:t>
            </a:r>
            <a:r>
              <a:rPr lang="zh-CN" altLang="zh-CN" b="1" dirty="0"/>
              <a:t>的方法</a:t>
            </a:r>
            <a:endParaRPr lang="zh-CN" altLang="en-US" b="1" dirty="0"/>
          </a:p>
        </p:txBody>
      </p:sp>
      <p:sp>
        <p:nvSpPr>
          <p:cNvPr id="3" name="内容占位符 2"/>
          <p:cNvSpPr>
            <a:spLocks noGrp="1"/>
          </p:cNvSpPr>
          <p:nvPr>
            <p:ph idx="1"/>
          </p:nvPr>
        </p:nvSpPr>
        <p:spPr/>
        <p:txBody>
          <a:bodyPr/>
          <a:lstStyle/>
          <a:p>
            <a:r>
              <a:rPr lang="zh-CN" altLang="zh-CN" dirty="0"/>
              <a:t>语素，例如前缀，词干，后缀等</a:t>
            </a:r>
            <a:endParaRPr lang="zh-CN" altLang="en-US" dirty="0"/>
          </a:p>
        </p:txBody>
      </p:sp>
    </p:spTree>
    <p:extLst>
      <p:ext uri="{BB962C8B-B14F-4D97-AF65-F5344CB8AC3E}">
        <p14:creationId xmlns:p14="http://schemas.microsoft.com/office/powerpoint/2010/main" val="259366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b="1" dirty="0"/>
              <a:t>深度</a:t>
            </a:r>
            <a:r>
              <a:rPr lang="zh-CN" altLang="zh-CN" b="1" dirty="0"/>
              <a:t>学</a:t>
            </a:r>
            <a:r>
              <a:rPr lang="zh-CN" altLang="en-US" b="1" dirty="0"/>
              <a:t>习下的</a:t>
            </a:r>
            <a:r>
              <a:rPr lang="zh-CN" altLang="zh-CN" b="1" dirty="0"/>
              <a:t>词法分析</a:t>
            </a:r>
            <a:endParaRPr lang="zh-CN" altLang="en-US" b="1" dirty="0"/>
          </a:p>
        </p:txBody>
      </p:sp>
      <p:sp>
        <p:nvSpPr>
          <p:cNvPr id="3" name="内容占位符 2"/>
          <p:cNvSpPr>
            <a:spLocks noGrp="1"/>
          </p:cNvSpPr>
          <p:nvPr>
            <p:ph idx="1"/>
          </p:nvPr>
        </p:nvSpPr>
        <p:spPr/>
        <p:txBody>
          <a:bodyPr/>
          <a:lstStyle/>
          <a:p>
            <a:pPr fontAlgn="base"/>
            <a:r>
              <a:rPr lang="zh-CN" altLang="zh-CN" dirty="0"/>
              <a:t>每个语素都用向量表示</a:t>
            </a:r>
          </a:p>
          <a:p>
            <a:r>
              <a:rPr lang="zh-CN" altLang="zh-CN" dirty="0"/>
              <a:t>神经网络用于向量的两两合并</a:t>
            </a:r>
            <a:endParaRPr lang="zh-CN" altLang="en-US" dirty="0"/>
          </a:p>
        </p:txBody>
      </p:sp>
      <p:pic>
        <p:nvPicPr>
          <p:cNvPr id="4" name="图片 3" descr="形态学层次的深度学习">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658090" y="1027905"/>
            <a:ext cx="5533910" cy="5484953"/>
          </a:xfrm>
          <a:prstGeom prst="rect">
            <a:avLst/>
          </a:prstGeom>
          <a:noFill/>
          <a:ln>
            <a:noFill/>
          </a:ln>
        </p:spPr>
      </p:pic>
    </p:spTree>
    <p:extLst>
      <p:ext uri="{BB962C8B-B14F-4D97-AF65-F5344CB8AC3E}">
        <p14:creationId xmlns:p14="http://schemas.microsoft.com/office/powerpoint/2010/main" val="135597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句法分析</a:t>
            </a:r>
            <a:endParaRPr lang="zh-CN" altLang="en-US" dirty="0"/>
          </a:p>
        </p:txBody>
      </p:sp>
      <p:sp>
        <p:nvSpPr>
          <p:cNvPr id="3" name="内容占位符 2"/>
          <p:cNvSpPr>
            <a:spLocks noGrp="1"/>
          </p:cNvSpPr>
          <p:nvPr>
            <p:ph idx="1"/>
          </p:nvPr>
        </p:nvSpPr>
        <p:spPr/>
        <p:txBody>
          <a:bodyPr>
            <a:normAutofit/>
          </a:bodyPr>
          <a:lstStyle/>
          <a:p>
            <a:r>
              <a:rPr lang="zh-CN" altLang="en-US" dirty="0"/>
              <a:t>句法分析是对句子和短语的结构进行分析。在语言自动处理的研究</a:t>
            </a:r>
            <a:r>
              <a:rPr lang="zh-CN" altLang="en-US" dirty="0" smtClean="0"/>
              <a:t>中，句法分析</a:t>
            </a:r>
            <a:r>
              <a:rPr lang="zh-CN" altLang="en-US" dirty="0"/>
              <a:t>的研究是最为集中</a:t>
            </a:r>
            <a:r>
              <a:rPr lang="zh-CN" altLang="en-US" dirty="0" smtClean="0"/>
              <a:t>的，这</a:t>
            </a:r>
            <a:r>
              <a:rPr lang="zh-CN" altLang="en-US" dirty="0"/>
              <a:t>与乔姆斯基</a:t>
            </a:r>
            <a:r>
              <a:rPr lang="en-US" altLang="zh-CN" dirty="0"/>
              <a:t>(Chomsky)</a:t>
            </a:r>
            <a:r>
              <a:rPr lang="zh-CN" altLang="en-US" dirty="0"/>
              <a:t>的贡献是分不开的</a:t>
            </a:r>
            <a:r>
              <a:rPr lang="zh-CN" altLang="en-US" dirty="0" smtClean="0"/>
              <a:t>。</a:t>
            </a:r>
            <a:endParaRPr lang="en-US" altLang="zh-CN" dirty="0" smtClean="0"/>
          </a:p>
          <a:p>
            <a:r>
              <a:rPr lang="zh-CN" altLang="en-US" dirty="0" smtClean="0"/>
              <a:t>自动句法分析的方法很多，有短语结构语法、格语法、扩充转移网络、功能语法等。句法分析的最大单位就是一个句子。分析的目的就是找出词、短语等的相互关系以及各自在句子中的</a:t>
            </a:r>
            <a:r>
              <a:rPr lang="zh-CN" altLang="en-US" dirty="0"/>
              <a:t>作用等，并</a:t>
            </a:r>
            <a:r>
              <a:rPr lang="zh-CN" altLang="en-US" dirty="0" smtClean="0"/>
              <a:t>以一种层次结构来加以表达。这种层次结构可以是从属关系、直接成分关系，也可以是语法功能关系。</a:t>
            </a:r>
            <a:endParaRPr lang="zh-CN" altLang="en-US" dirty="0"/>
          </a:p>
        </p:txBody>
      </p:sp>
    </p:spTree>
    <p:extLst>
      <p:ext uri="{BB962C8B-B14F-4D97-AF65-F5344CB8AC3E}">
        <p14:creationId xmlns:p14="http://schemas.microsoft.com/office/powerpoint/2010/main" val="3985620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b="1" dirty="0"/>
              <a:t>句法分析</a:t>
            </a:r>
            <a:r>
              <a:rPr lang="zh-CN" altLang="en-US" b="1" dirty="0"/>
              <a:t>的</a:t>
            </a:r>
            <a:r>
              <a:rPr lang="zh-CN" altLang="zh-CN" b="1" dirty="0"/>
              <a:t>传统方法</a:t>
            </a:r>
            <a:endParaRPr lang="zh-CN" altLang="en-US" b="1" dirty="0"/>
          </a:p>
        </p:txBody>
      </p:sp>
      <p:sp>
        <p:nvSpPr>
          <p:cNvPr id="3" name="内容占位符 2"/>
          <p:cNvSpPr>
            <a:spLocks noGrp="1"/>
          </p:cNvSpPr>
          <p:nvPr>
            <p:ph idx="1"/>
          </p:nvPr>
        </p:nvSpPr>
        <p:spPr/>
        <p:txBody>
          <a:bodyPr/>
          <a:lstStyle/>
          <a:p>
            <a:r>
              <a:rPr lang="zh-CN" altLang="zh-CN" dirty="0"/>
              <a:t>将一个短语或句子划分到多个句法标记</a:t>
            </a:r>
            <a:r>
              <a:rPr lang="zh-CN" altLang="zh-CN" dirty="0" smtClean="0"/>
              <a:t>，</a:t>
            </a:r>
            <a:endParaRPr lang="en-US" altLang="zh-CN" dirty="0" smtClean="0"/>
          </a:p>
          <a:p>
            <a:r>
              <a:rPr lang="zh-CN" altLang="zh-CN" dirty="0" smtClean="0"/>
              <a:t>例如</a:t>
            </a:r>
            <a:r>
              <a:rPr lang="en-US" altLang="zh-CN" dirty="0"/>
              <a:t>NP</a:t>
            </a:r>
            <a:r>
              <a:rPr lang="zh-CN" altLang="zh-CN" dirty="0"/>
              <a:t>，</a:t>
            </a:r>
            <a:r>
              <a:rPr lang="en-US" altLang="zh-CN" dirty="0"/>
              <a:t>VP</a:t>
            </a:r>
            <a:r>
              <a:rPr lang="zh-CN" altLang="zh-CN" dirty="0"/>
              <a:t>等</a:t>
            </a:r>
            <a:endParaRPr lang="zh-CN" altLang="en-US" dirty="0"/>
          </a:p>
        </p:txBody>
      </p:sp>
      <p:pic>
        <p:nvPicPr>
          <p:cNvPr id="4" name="图片 3" descr="词类划分">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43984" y="2452688"/>
            <a:ext cx="5248016" cy="4097414"/>
          </a:xfrm>
          <a:prstGeom prst="rect">
            <a:avLst/>
          </a:prstGeom>
          <a:noFill/>
          <a:ln>
            <a:noFill/>
          </a:ln>
        </p:spPr>
      </p:pic>
    </p:spTree>
    <p:extLst>
      <p:ext uri="{BB962C8B-B14F-4D97-AF65-F5344CB8AC3E}">
        <p14:creationId xmlns:p14="http://schemas.microsoft.com/office/powerpoint/2010/main" val="17864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b="1" dirty="0"/>
              <a:t>深度</a:t>
            </a:r>
            <a:r>
              <a:rPr lang="zh-CN" altLang="zh-CN" b="1" dirty="0"/>
              <a:t>学习</a:t>
            </a:r>
            <a:r>
              <a:rPr lang="zh-CN" altLang="en-US" b="1" dirty="0"/>
              <a:t>下的</a:t>
            </a:r>
            <a:r>
              <a:rPr lang="zh-CN" altLang="zh-CN" b="1" dirty="0"/>
              <a:t>句法分析</a:t>
            </a:r>
            <a:endParaRPr lang="zh-CN" altLang="en-US" b="1" dirty="0"/>
          </a:p>
        </p:txBody>
      </p:sp>
      <p:sp>
        <p:nvSpPr>
          <p:cNvPr id="3" name="内容占位符 2"/>
          <p:cNvSpPr>
            <a:spLocks noGrp="1"/>
          </p:cNvSpPr>
          <p:nvPr>
            <p:ph idx="1"/>
          </p:nvPr>
        </p:nvSpPr>
        <p:spPr/>
        <p:txBody>
          <a:bodyPr/>
          <a:lstStyle/>
          <a:p>
            <a:pPr fontAlgn="base"/>
            <a:r>
              <a:rPr lang="zh-CN" altLang="zh-CN" dirty="0"/>
              <a:t>每个单词或者短语都是一个向量</a:t>
            </a:r>
          </a:p>
          <a:p>
            <a:pPr fontAlgn="base"/>
            <a:r>
              <a:rPr lang="zh-CN" altLang="zh-CN" dirty="0"/>
              <a:t>神经网络用于向量的两两合并</a:t>
            </a:r>
          </a:p>
          <a:p>
            <a:endParaRPr lang="zh-CN" altLang="en-US" dirty="0"/>
          </a:p>
        </p:txBody>
      </p:sp>
      <p:pic>
        <p:nvPicPr>
          <p:cNvPr id="4" name="图片 3" descr="深度学习神经网络句法分析">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30596" y="1425286"/>
            <a:ext cx="5539433" cy="4751677"/>
          </a:xfrm>
          <a:prstGeom prst="rect">
            <a:avLst/>
          </a:prstGeom>
          <a:noFill/>
          <a:ln>
            <a:noFill/>
          </a:ln>
        </p:spPr>
      </p:pic>
    </p:spTree>
    <p:extLst>
      <p:ext uri="{BB962C8B-B14F-4D97-AF65-F5344CB8AC3E}">
        <p14:creationId xmlns:p14="http://schemas.microsoft.com/office/powerpoint/2010/main" val="336856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语义分析</a:t>
            </a:r>
            <a:endParaRPr lang="zh-CN" altLang="en-US" dirty="0"/>
          </a:p>
        </p:txBody>
      </p:sp>
      <p:sp>
        <p:nvSpPr>
          <p:cNvPr id="3" name="内容占位符 2"/>
          <p:cNvSpPr>
            <a:spLocks noGrp="1"/>
          </p:cNvSpPr>
          <p:nvPr>
            <p:ph idx="1"/>
          </p:nvPr>
        </p:nvSpPr>
        <p:spPr/>
        <p:txBody>
          <a:bodyPr>
            <a:normAutofit fontScale="92500" lnSpcReduction="20000"/>
          </a:bodyPr>
          <a:lstStyle/>
          <a:p>
            <a:pPr>
              <a:lnSpc>
                <a:spcPct val="110000"/>
              </a:lnSpc>
            </a:pPr>
            <a:r>
              <a:rPr lang="zh-CN" altLang="en-US" dirty="0"/>
              <a:t>对于语言中的实词</a:t>
            </a:r>
            <a:r>
              <a:rPr lang="zh-CN" altLang="en-US" dirty="0"/>
              <a:t>而言，每个</a:t>
            </a:r>
            <a:r>
              <a:rPr lang="zh-CN" altLang="en-US" dirty="0"/>
              <a:t>词都用来称呼</a:t>
            </a:r>
            <a:r>
              <a:rPr lang="zh-CN" altLang="en-US" dirty="0"/>
              <a:t>事物，表达</a:t>
            </a:r>
            <a:r>
              <a:rPr lang="zh-CN" altLang="en-US" dirty="0"/>
              <a:t>概念。句子是由词组成</a:t>
            </a:r>
            <a:r>
              <a:rPr lang="zh-CN" altLang="en-US" dirty="0" smtClean="0"/>
              <a:t>的，句子</a:t>
            </a:r>
            <a:r>
              <a:rPr lang="zh-CN" altLang="en-US" dirty="0"/>
              <a:t>的意义与词义是直接相关</a:t>
            </a:r>
            <a:r>
              <a:rPr lang="zh-CN" altLang="en-US" dirty="0"/>
              <a:t>的，但</a:t>
            </a:r>
            <a:r>
              <a:rPr lang="zh-CN" altLang="en-US" dirty="0"/>
              <a:t>也不是词义的简单相加</a:t>
            </a:r>
            <a:r>
              <a:rPr lang="zh-CN" altLang="en-US" dirty="0" smtClean="0"/>
              <a:t>。</a:t>
            </a:r>
            <a:endParaRPr lang="en-US" altLang="zh-CN" dirty="0" smtClean="0"/>
          </a:p>
          <a:p>
            <a:pPr>
              <a:lnSpc>
                <a:spcPct val="110000"/>
              </a:lnSpc>
            </a:pPr>
            <a:r>
              <a:rPr lang="zh-CN" altLang="en-US" dirty="0" smtClean="0"/>
              <a:t>“我打他”</a:t>
            </a:r>
            <a:r>
              <a:rPr lang="zh-CN" altLang="en-US" dirty="0"/>
              <a:t>和“他打我”的词是完全相同</a:t>
            </a:r>
            <a:r>
              <a:rPr lang="zh-CN" altLang="en-US" dirty="0"/>
              <a:t>的，但</a:t>
            </a:r>
            <a:r>
              <a:rPr lang="zh-CN" altLang="en-US" dirty="0"/>
              <a:t>表达的意义是完全相反的。</a:t>
            </a:r>
            <a:r>
              <a:rPr lang="zh-CN" altLang="en-US" dirty="0" smtClean="0"/>
              <a:t>因此，还</a:t>
            </a:r>
            <a:r>
              <a:rPr lang="zh-CN" altLang="en-US" dirty="0"/>
              <a:t>应当考虑句子的结构意义。英语中</a:t>
            </a:r>
            <a:r>
              <a:rPr lang="en-US" altLang="zh-CN" dirty="0"/>
              <a:t>a red table(</a:t>
            </a:r>
            <a:r>
              <a:rPr lang="zh-CN" altLang="en-US" dirty="0"/>
              <a:t>一张红色的桌子</a:t>
            </a:r>
            <a:r>
              <a:rPr lang="en-US" altLang="zh-CN" dirty="0" smtClean="0"/>
              <a:t>)</a:t>
            </a:r>
            <a:r>
              <a:rPr lang="zh-CN" altLang="en-US" dirty="0" smtClean="0"/>
              <a:t>，它</a:t>
            </a:r>
            <a:r>
              <a:rPr lang="zh-CN" altLang="en-US" dirty="0"/>
              <a:t>的结构意义是形容词在名词之前修饰</a:t>
            </a:r>
            <a:r>
              <a:rPr lang="zh-CN" altLang="en-US" dirty="0" smtClean="0"/>
              <a:t>名词，但</a:t>
            </a:r>
            <a:r>
              <a:rPr lang="zh-CN" altLang="en-US" dirty="0"/>
              <a:t>在法语中却</a:t>
            </a:r>
            <a:r>
              <a:rPr lang="zh-CN" altLang="en-US" dirty="0"/>
              <a:t>不同， </a:t>
            </a:r>
            <a:r>
              <a:rPr lang="en-US" altLang="zh-CN" dirty="0" smtClean="0"/>
              <a:t>one </a:t>
            </a:r>
            <a:r>
              <a:rPr lang="en-US" altLang="zh-CN" dirty="0"/>
              <a:t>table rouge(</a:t>
            </a:r>
            <a:r>
              <a:rPr lang="zh-CN" altLang="en-US" dirty="0"/>
              <a:t>一张桌子红色的</a:t>
            </a:r>
            <a:r>
              <a:rPr lang="en-US" altLang="zh-CN" dirty="0" smtClean="0"/>
              <a:t>)</a:t>
            </a:r>
            <a:r>
              <a:rPr lang="zh-CN" altLang="en-US" dirty="0" smtClean="0"/>
              <a:t>，形容词</a:t>
            </a:r>
            <a:r>
              <a:rPr lang="zh-CN" altLang="en-US" dirty="0"/>
              <a:t>在被修饰的名词之后</a:t>
            </a:r>
            <a:r>
              <a:rPr lang="zh-CN" altLang="en-US" dirty="0" smtClean="0"/>
              <a:t>。</a:t>
            </a:r>
            <a:endParaRPr lang="en-US" altLang="zh-CN" dirty="0" smtClean="0"/>
          </a:p>
          <a:p>
            <a:pPr>
              <a:lnSpc>
                <a:spcPct val="110000"/>
              </a:lnSpc>
            </a:pPr>
            <a:r>
              <a:rPr lang="zh-CN" altLang="en-US" dirty="0" smtClean="0"/>
              <a:t>语义分析</a:t>
            </a:r>
            <a:r>
              <a:rPr lang="zh-CN" altLang="en-US" dirty="0"/>
              <a:t>就是通过分析找出词义、结构意义及其结合</a:t>
            </a:r>
            <a:r>
              <a:rPr lang="zh-CN" altLang="en-US" dirty="0"/>
              <a:t>意义，从而</a:t>
            </a:r>
            <a:r>
              <a:rPr lang="zh-CN" altLang="en-US" dirty="0"/>
              <a:t>确定语言所表达的真正含义或概念。在语言自动理解</a:t>
            </a:r>
            <a:r>
              <a:rPr lang="zh-CN" altLang="en-US" dirty="0" smtClean="0"/>
              <a:t>中，语义</a:t>
            </a:r>
            <a:r>
              <a:rPr lang="zh-CN" altLang="en-US" dirty="0"/>
              <a:t>越来越成为一个重要的研究内容。</a:t>
            </a:r>
          </a:p>
        </p:txBody>
      </p:sp>
    </p:spTree>
    <p:extLst>
      <p:ext uri="{BB962C8B-B14F-4D97-AF65-F5344CB8AC3E}">
        <p14:creationId xmlns:p14="http://schemas.microsoft.com/office/powerpoint/2010/main" val="3042175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smtClean="0"/>
              <a:t>语义分析</a:t>
            </a:r>
            <a:r>
              <a:rPr lang="zh-CN" altLang="en-US" b="1" dirty="0" smtClean="0"/>
              <a:t>的</a:t>
            </a:r>
            <a:r>
              <a:rPr lang="zh-CN" altLang="zh-CN" b="1" dirty="0"/>
              <a:t>传统方法</a:t>
            </a:r>
            <a:endParaRPr lang="zh-CN" altLang="en-US" b="1" dirty="0"/>
          </a:p>
        </p:txBody>
      </p:sp>
      <p:sp>
        <p:nvSpPr>
          <p:cNvPr id="3" name="内容占位符 2"/>
          <p:cNvSpPr>
            <a:spLocks noGrp="1"/>
          </p:cNvSpPr>
          <p:nvPr>
            <p:ph idx="1"/>
          </p:nvPr>
        </p:nvSpPr>
        <p:spPr/>
        <p:txBody>
          <a:bodyPr/>
          <a:lstStyle/>
          <a:p>
            <a:pPr lvl="0" fontAlgn="base"/>
            <a:r>
              <a:rPr lang="en-US" altLang="zh-CN" dirty="0"/>
              <a:t>Lambda</a:t>
            </a:r>
            <a:r>
              <a:rPr lang="zh-CN" altLang="zh-CN" dirty="0"/>
              <a:t>算子</a:t>
            </a:r>
            <a:r>
              <a:rPr lang="en-US" altLang="zh-CN" dirty="0"/>
              <a:t> or </a:t>
            </a:r>
            <a:r>
              <a:rPr lang="en-US" altLang="zh-CN" u="sng" dirty="0" err="1"/>
              <a:t>Lambda演算</a:t>
            </a:r>
            <a:r>
              <a:rPr lang="en-US" altLang="zh-CN" dirty="0"/>
              <a:t>(Lambda calculus)</a:t>
            </a:r>
            <a:endParaRPr lang="zh-CN" altLang="zh-CN" dirty="0"/>
          </a:p>
          <a:p>
            <a:pPr fontAlgn="base"/>
            <a:r>
              <a:rPr lang="zh-CN" altLang="zh-CN" dirty="0"/>
              <a:t>非常精细的函数设计</a:t>
            </a:r>
          </a:p>
          <a:p>
            <a:pPr fontAlgn="base"/>
            <a:r>
              <a:rPr lang="zh-CN" altLang="zh-CN" dirty="0"/>
              <a:t>需要指定其他函数的输入</a:t>
            </a:r>
          </a:p>
          <a:p>
            <a:pPr fontAlgn="base"/>
            <a:r>
              <a:rPr lang="zh-CN" altLang="zh-CN" dirty="0"/>
              <a:t>没有相似性的概念或者模糊语言</a:t>
            </a:r>
          </a:p>
          <a:p>
            <a:endParaRPr lang="zh-CN" altLang="en-US" dirty="0"/>
          </a:p>
        </p:txBody>
      </p:sp>
      <p:pic>
        <p:nvPicPr>
          <p:cNvPr id="4" name="图片 3" descr="语义lambda演算">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80726" y="3244688"/>
            <a:ext cx="5468742" cy="3359312"/>
          </a:xfrm>
          <a:prstGeom prst="rect">
            <a:avLst/>
          </a:prstGeom>
          <a:noFill/>
          <a:ln>
            <a:noFill/>
          </a:ln>
        </p:spPr>
      </p:pic>
    </p:spTree>
    <p:extLst>
      <p:ext uri="{BB962C8B-B14F-4D97-AF65-F5344CB8AC3E}">
        <p14:creationId xmlns:p14="http://schemas.microsoft.com/office/powerpoint/2010/main" val="33600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00" y="0"/>
            <a:ext cx="3857625"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3700" y="0"/>
            <a:ext cx="3857625" cy="6858000"/>
          </a:xfrm>
          <a:prstGeom prst="rect">
            <a:avLst/>
          </a:prstGeom>
        </p:spPr>
      </p:pic>
      <p:pic>
        <p:nvPicPr>
          <p:cNvPr id="6" name="内容占位符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166100" y="0"/>
            <a:ext cx="3857626" cy="6858000"/>
          </a:xfrm>
        </p:spPr>
      </p:pic>
    </p:spTree>
    <p:extLst>
      <p:ext uri="{BB962C8B-B14F-4D97-AF65-F5344CB8AC3E}">
        <p14:creationId xmlns:p14="http://schemas.microsoft.com/office/powerpoint/2010/main" val="363787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b="1" dirty="0"/>
              <a:t>深度</a:t>
            </a:r>
            <a:r>
              <a:rPr lang="zh-CN" altLang="zh-CN" b="1" dirty="0"/>
              <a:t>学习</a:t>
            </a:r>
            <a:r>
              <a:rPr lang="zh-CN" altLang="en-US" b="1" dirty="0"/>
              <a:t>下的</a:t>
            </a:r>
            <a:r>
              <a:rPr lang="zh-CN" altLang="zh-CN" b="1" dirty="0"/>
              <a:t>语义分析</a:t>
            </a:r>
            <a:endParaRPr lang="zh-CN" altLang="en-US" b="1" dirty="0"/>
          </a:p>
        </p:txBody>
      </p:sp>
      <p:sp>
        <p:nvSpPr>
          <p:cNvPr id="3" name="内容占位符 2"/>
          <p:cNvSpPr>
            <a:spLocks noGrp="1"/>
          </p:cNvSpPr>
          <p:nvPr>
            <p:ph idx="1"/>
          </p:nvPr>
        </p:nvSpPr>
        <p:spPr/>
        <p:txBody>
          <a:bodyPr/>
          <a:lstStyle/>
          <a:p>
            <a:pPr fontAlgn="base"/>
            <a:r>
              <a:rPr lang="zh-CN" altLang="zh-CN" dirty="0"/>
              <a:t>每个单词或者短语或者逻辑表达式都是一个向量</a:t>
            </a:r>
          </a:p>
          <a:p>
            <a:pPr fontAlgn="base"/>
            <a:r>
              <a:rPr lang="zh-CN" altLang="zh-CN" dirty="0"/>
              <a:t>神经网络用于向量的两两合并</a:t>
            </a:r>
          </a:p>
          <a:p>
            <a:endParaRPr lang="zh-CN" altLang="en-US" dirty="0"/>
          </a:p>
        </p:txBody>
      </p:sp>
      <p:pic>
        <p:nvPicPr>
          <p:cNvPr id="4" name="图片 3" descr="语义学习深度学习">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665413" y="2853838"/>
            <a:ext cx="7119361" cy="3879558"/>
          </a:xfrm>
          <a:prstGeom prst="rect">
            <a:avLst/>
          </a:prstGeom>
          <a:noFill/>
          <a:ln>
            <a:noFill/>
          </a:ln>
        </p:spPr>
      </p:pic>
    </p:spTree>
    <p:extLst>
      <p:ext uri="{BB962C8B-B14F-4D97-AF65-F5344CB8AC3E}">
        <p14:creationId xmlns:p14="http://schemas.microsoft.com/office/powerpoint/2010/main" val="418224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语用分析</a:t>
            </a:r>
            <a:endParaRPr lang="zh-CN" altLang="en-US" dirty="0"/>
          </a:p>
        </p:txBody>
      </p:sp>
      <p:sp>
        <p:nvSpPr>
          <p:cNvPr id="3" name="内容占位符 2"/>
          <p:cNvSpPr>
            <a:spLocks noGrp="1"/>
          </p:cNvSpPr>
          <p:nvPr>
            <p:ph idx="1"/>
          </p:nvPr>
        </p:nvSpPr>
        <p:spPr/>
        <p:txBody>
          <a:bodyPr/>
          <a:lstStyle/>
          <a:p>
            <a:r>
              <a:rPr lang="zh-CN" altLang="zh-CN" dirty="0" smtClean="0"/>
              <a:t>就是</a:t>
            </a:r>
            <a:r>
              <a:rPr lang="zh-CN" altLang="zh-CN" dirty="0"/>
              <a:t>研究语言所在的外界环境对语言使用所产生的影响。它描述语言的环境知识、语言与语言使用者在某个给定语言环境中的关系。</a:t>
            </a:r>
            <a:r>
              <a:rPr lang="en-US" altLang="zh-CN" dirty="0"/>
              <a:t> </a:t>
            </a:r>
            <a:endParaRPr lang="zh-CN" altLang="zh-CN" dirty="0"/>
          </a:p>
        </p:txBody>
      </p:sp>
    </p:spTree>
    <p:extLst>
      <p:ext uri="{BB962C8B-B14F-4D97-AF65-F5344CB8AC3E}">
        <p14:creationId xmlns:p14="http://schemas.microsoft.com/office/powerpoint/2010/main" val="3808996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zh-CN" altLang="zh-CN" dirty="0" smtClean="0"/>
              <a:t>．</a:t>
            </a:r>
            <a:r>
              <a:rPr lang="zh-CN" altLang="en-US" dirty="0" smtClean="0"/>
              <a:t>自然语言处理</a:t>
            </a:r>
            <a:r>
              <a:rPr lang="zh-CN" altLang="en-US" dirty="0"/>
              <a:t>的主要</a:t>
            </a:r>
            <a:r>
              <a:rPr lang="zh-CN" altLang="en-US" dirty="0" smtClean="0"/>
              <a:t>困难：消歧</a:t>
            </a:r>
            <a:endParaRPr lang="zh-CN" altLang="en-US" dirty="0"/>
          </a:p>
        </p:txBody>
      </p:sp>
      <p:sp>
        <p:nvSpPr>
          <p:cNvPr id="3" name="内容占位符 2"/>
          <p:cNvSpPr>
            <a:spLocks noGrp="1"/>
          </p:cNvSpPr>
          <p:nvPr>
            <p:ph idx="1"/>
          </p:nvPr>
        </p:nvSpPr>
        <p:spPr/>
        <p:txBody>
          <a:bodyPr/>
          <a:lstStyle/>
          <a:p>
            <a:r>
              <a:rPr lang="zh-CN" altLang="en-US" dirty="0"/>
              <a:t>自然语言处理的困难可以罗列出来很多，不过关键在于消除歧义问题，如词法分析、句法分析、语义分析等过程中存在的歧义问题，简称为消歧</a:t>
            </a:r>
            <a:r>
              <a:rPr lang="zh-CN" altLang="en-US" dirty="0" smtClean="0"/>
              <a:t>。</a:t>
            </a:r>
            <a:endParaRPr lang="en-US" altLang="zh-CN" dirty="0" smtClean="0"/>
          </a:p>
          <a:p>
            <a:r>
              <a:rPr lang="zh-CN" altLang="en-US" dirty="0" smtClean="0"/>
              <a:t>而</a:t>
            </a:r>
            <a:r>
              <a:rPr lang="zh-CN" altLang="en-US" dirty="0"/>
              <a:t>正确的消歧需要大量的知识，包括语言学知识（如词法、句法、语义、上下文等）和世界知识（与语言无关）。这带来自然语言处理的两个主要困难。</a:t>
            </a:r>
          </a:p>
        </p:txBody>
      </p:sp>
    </p:spTree>
    <p:extLst>
      <p:ext uri="{BB962C8B-B14F-4D97-AF65-F5344CB8AC3E}">
        <p14:creationId xmlns:p14="http://schemas.microsoft.com/office/powerpoint/2010/main" val="939440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其他级别的语言单位也存在着各种歧义问题。例如在短语</a:t>
            </a:r>
            <a:r>
              <a:rPr lang="zh-CN" altLang="en-US" dirty="0" smtClean="0"/>
              <a:t>级别上、句子</a:t>
            </a:r>
            <a:r>
              <a:rPr lang="zh-CN" altLang="en-US" dirty="0"/>
              <a:t>级别</a:t>
            </a:r>
            <a:r>
              <a:rPr lang="zh-CN" altLang="en-US" dirty="0" smtClean="0"/>
              <a:t>上。</a:t>
            </a:r>
            <a:endParaRPr lang="en-US" altLang="zh-CN" dirty="0" smtClean="0"/>
          </a:p>
          <a:p>
            <a:r>
              <a:rPr lang="zh-CN" altLang="en-US" dirty="0" smtClean="0"/>
              <a:t>总之</a:t>
            </a:r>
            <a:r>
              <a:rPr lang="zh-CN" altLang="en-US" dirty="0"/>
              <a:t>，同样一个单词、短语或者句子有多种可能的理解，表示多种可能的语义。如果不能解决好各级语言单位的歧义问题，我们就无法正确理解语言要表达的意思。</a:t>
            </a:r>
            <a:br>
              <a:rPr lang="zh-CN" altLang="en-US" dirty="0"/>
            </a:br>
            <a:endParaRPr lang="zh-CN" altLang="en-US" dirty="0"/>
          </a:p>
        </p:txBody>
      </p:sp>
    </p:spTree>
    <p:extLst>
      <p:ext uri="{BB962C8B-B14F-4D97-AF65-F5344CB8AC3E}">
        <p14:creationId xmlns:p14="http://schemas.microsoft.com/office/powerpoint/2010/main" val="160220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另外一个方面，消除歧义所需要的知识在获取、表达以及运用上存在困难。由于语言处理的复杂性，合适的语言处理方法和模型难以设计</a:t>
            </a:r>
            <a:r>
              <a:rPr lang="zh-CN" altLang="en-US" dirty="0" smtClean="0"/>
              <a:t>。</a:t>
            </a:r>
            <a:endParaRPr lang="en-US" altLang="zh-CN" dirty="0" smtClean="0"/>
          </a:p>
          <a:p>
            <a:r>
              <a:rPr lang="zh-CN" altLang="en-US" dirty="0" smtClean="0"/>
              <a:t>例如</a:t>
            </a:r>
            <a:r>
              <a:rPr lang="zh-CN" altLang="en-US" dirty="0"/>
              <a:t>上下文知识的获取问题</a:t>
            </a:r>
            <a:r>
              <a:rPr lang="zh-CN" altLang="en-US" dirty="0" smtClean="0"/>
              <a:t>。</a:t>
            </a:r>
            <a:r>
              <a:rPr lang="zh-CN" altLang="en-US" dirty="0"/>
              <a:t>由于上下文对于当前句子的暗示形式是多种多样的，因此如何考虑上下文影响问题是自然语言处理中的主要困难之一</a:t>
            </a:r>
            <a:r>
              <a:rPr lang="zh-CN" altLang="en-US" dirty="0" smtClean="0"/>
              <a:t>。</a:t>
            </a:r>
            <a:endParaRPr lang="en-US" altLang="zh-CN" dirty="0" smtClean="0"/>
          </a:p>
          <a:p>
            <a:r>
              <a:rPr lang="zh-CN" altLang="en-US" dirty="0"/>
              <a:t>再如背景知识问题。 正确理解人类语言还要有足够的背景知识。</a:t>
            </a:r>
          </a:p>
        </p:txBody>
      </p:sp>
    </p:spTree>
    <p:extLst>
      <p:ext uri="{BB962C8B-B14F-4D97-AF65-F5344CB8AC3E}">
        <p14:creationId xmlns:p14="http://schemas.microsoft.com/office/powerpoint/2010/main" val="3104621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自然语言处理困难的根源</a:t>
            </a:r>
            <a:endParaRPr lang="zh-CN" altLang="en-US" dirty="0"/>
          </a:p>
        </p:txBody>
      </p:sp>
      <p:sp>
        <p:nvSpPr>
          <p:cNvPr id="3" name="内容占位符 2"/>
          <p:cNvSpPr>
            <a:spLocks noGrp="1"/>
          </p:cNvSpPr>
          <p:nvPr>
            <p:ph idx="1"/>
          </p:nvPr>
        </p:nvSpPr>
        <p:spPr/>
        <p:txBody>
          <a:bodyPr/>
          <a:lstStyle/>
          <a:p>
            <a:r>
              <a:rPr lang="zh-CN" altLang="en-US" dirty="0"/>
              <a:t>从上面的两个方面的主要困难，我们看到自然语言处理这个难题的根源就是人类语言的复杂性和语言描述的外部世界的复杂性。</a:t>
            </a:r>
          </a:p>
        </p:txBody>
      </p:sp>
    </p:spTree>
    <p:extLst>
      <p:ext uri="{BB962C8B-B14F-4D97-AF65-F5344CB8AC3E}">
        <p14:creationId xmlns:p14="http://schemas.microsoft.com/office/powerpoint/2010/main" val="3671278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zh-CN" dirty="0" smtClean="0"/>
              <a:t>．</a:t>
            </a:r>
            <a:r>
              <a:rPr lang="zh-CN" altLang="en-US" dirty="0" smtClean="0"/>
              <a:t>自然语言处理的应用</a:t>
            </a:r>
            <a:endParaRPr lang="zh-CN" altLang="en-US" dirty="0"/>
          </a:p>
        </p:txBody>
      </p:sp>
      <p:sp>
        <p:nvSpPr>
          <p:cNvPr id="3" name="内容占位符 2"/>
          <p:cNvSpPr>
            <a:spLocks noGrp="1"/>
          </p:cNvSpPr>
          <p:nvPr>
            <p:ph idx="1"/>
          </p:nvPr>
        </p:nvSpPr>
        <p:spPr/>
        <p:txBody>
          <a:bodyPr/>
          <a:lstStyle/>
          <a:p>
            <a:r>
              <a:rPr lang="zh-CN" altLang="en-US" dirty="0"/>
              <a:t>从应用角度来看，自然语言处理具有广泛的应用前景。特别是在信息时代，自然语言处理的应用</a:t>
            </a:r>
            <a:r>
              <a:rPr lang="zh-CN" altLang="en-US" dirty="0" smtClean="0"/>
              <a:t>包罗万象</a:t>
            </a:r>
            <a:endParaRPr lang="en-US" altLang="zh-CN" dirty="0" smtClean="0"/>
          </a:p>
          <a:p>
            <a:r>
              <a:rPr lang="zh-CN" altLang="en-US" dirty="0" smtClean="0"/>
              <a:t>例如</a:t>
            </a:r>
            <a:r>
              <a:rPr lang="zh-CN" altLang="en-US" dirty="0"/>
              <a:t>：机器翻译、手写体和印刷体字符识别、语音识别及文语转换、信息检索、信息抽取与过滤、文本分类与聚类、舆情分析和观点挖掘等，它涉及与语言处理相关的数据挖掘、机器学习、知识获取、知识工程、人工智能研究和与语言计算相关的语言学研究等。</a:t>
            </a:r>
          </a:p>
        </p:txBody>
      </p:sp>
    </p:spTree>
    <p:extLst>
      <p:ext uri="{BB962C8B-B14F-4D97-AF65-F5344CB8AC3E}">
        <p14:creationId xmlns:p14="http://schemas.microsoft.com/office/powerpoint/2010/main" val="2378198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自然语言处理的</a:t>
            </a:r>
            <a:r>
              <a:rPr lang="zh-CN" altLang="zh-CN" dirty="0" smtClean="0"/>
              <a:t>应用</a:t>
            </a:r>
            <a:endParaRPr lang="zh-CN" altLang="en-US" dirty="0"/>
          </a:p>
        </p:txBody>
      </p:sp>
      <p:sp>
        <p:nvSpPr>
          <p:cNvPr id="3" name="内容占位符 2"/>
          <p:cNvSpPr>
            <a:spLocks noGrp="1"/>
          </p:cNvSpPr>
          <p:nvPr>
            <p:ph idx="1"/>
          </p:nvPr>
        </p:nvSpPr>
        <p:spPr/>
        <p:txBody>
          <a:bodyPr/>
          <a:lstStyle/>
          <a:p>
            <a:pPr lvl="0" fontAlgn="base"/>
            <a:r>
              <a:rPr lang="zh-CN" altLang="zh-CN" dirty="0" smtClean="0"/>
              <a:t>拼写检查</a:t>
            </a:r>
            <a:r>
              <a:rPr lang="zh-CN" altLang="en-US" dirty="0" smtClean="0"/>
              <a:t>，</a:t>
            </a:r>
            <a:r>
              <a:rPr lang="en-US" altLang="zh-CN" dirty="0" smtClean="0"/>
              <a:t> </a:t>
            </a:r>
            <a:r>
              <a:rPr lang="zh-CN" altLang="zh-CN" dirty="0"/>
              <a:t>关键词</a:t>
            </a:r>
            <a:r>
              <a:rPr lang="zh-CN" altLang="zh-CN" dirty="0" smtClean="0"/>
              <a:t>提取</a:t>
            </a:r>
            <a:r>
              <a:rPr lang="zh-CN" altLang="en-US" dirty="0" smtClean="0"/>
              <a:t>与</a:t>
            </a:r>
            <a:r>
              <a:rPr lang="zh-CN" altLang="zh-CN" dirty="0" smtClean="0"/>
              <a:t>搜索</a:t>
            </a:r>
            <a:r>
              <a:rPr lang="zh-CN" altLang="zh-CN" dirty="0"/>
              <a:t>，同义词</a:t>
            </a:r>
            <a:r>
              <a:rPr lang="zh-CN" altLang="zh-CN" dirty="0" smtClean="0"/>
              <a:t>查找</a:t>
            </a:r>
            <a:r>
              <a:rPr lang="zh-CN" altLang="en-US" dirty="0" smtClean="0"/>
              <a:t>与</a:t>
            </a:r>
            <a:r>
              <a:rPr lang="zh-CN" altLang="zh-CN" dirty="0" smtClean="0"/>
              <a:t>替换</a:t>
            </a:r>
            <a:endParaRPr lang="zh-CN" altLang="zh-CN" dirty="0"/>
          </a:p>
          <a:p>
            <a:pPr lvl="0" fontAlgn="base"/>
            <a:r>
              <a:rPr lang="zh-CN" altLang="zh-CN" dirty="0"/>
              <a:t>从网页中提取有用的信息例如产品价格，日期，地址，人名或公司名等</a:t>
            </a:r>
          </a:p>
          <a:p>
            <a:pPr lvl="0" fontAlgn="base"/>
            <a:r>
              <a:rPr lang="zh-CN" altLang="zh-CN" dirty="0" smtClean="0"/>
              <a:t>分类</a:t>
            </a:r>
            <a:r>
              <a:rPr lang="zh-CN" altLang="en-US" dirty="0" smtClean="0"/>
              <a:t>：</a:t>
            </a:r>
            <a:r>
              <a:rPr lang="zh-CN" altLang="zh-CN" dirty="0" smtClean="0"/>
              <a:t>例如</a:t>
            </a:r>
            <a:r>
              <a:rPr lang="zh-CN" altLang="zh-CN" dirty="0"/>
              <a:t>对教科书的文本进行分级，对长文本进行正负情绪判断</a:t>
            </a:r>
          </a:p>
          <a:p>
            <a:pPr lvl="0" fontAlgn="base"/>
            <a:r>
              <a:rPr lang="zh-CN" altLang="zh-CN" dirty="0"/>
              <a:t>机器翻译</a:t>
            </a:r>
          </a:p>
          <a:p>
            <a:pPr lvl="0" fontAlgn="base"/>
            <a:r>
              <a:rPr lang="zh-CN" altLang="zh-CN" dirty="0"/>
              <a:t>口语对话系统</a:t>
            </a:r>
          </a:p>
          <a:p>
            <a:pPr lvl="0" fontAlgn="base"/>
            <a:r>
              <a:rPr lang="zh-CN" altLang="zh-CN" dirty="0"/>
              <a:t>复杂的问答</a:t>
            </a:r>
            <a:r>
              <a:rPr lang="zh-CN" altLang="zh-CN" dirty="0" smtClean="0"/>
              <a:t>系统</a:t>
            </a:r>
            <a:endParaRPr lang="zh-CN" altLang="zh-CN" dirty="0"/>
          </a:p>
        </p:txBody>
      </p:sp>
    </p:spTree>
    <p:extLst>
      <p:ext uri="{BB962C8B-B14F-4D97-AF65-F5344CB8AC3E}">
        <p14:creationId xmlns:p14="http://schemas.microsoft.com/office/powerpoint/2010/main" val="3681488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工业界中</a:t>
            </a:r>
            <a:r>
              <a:rPr lang="en-US" altLang="zh-CN" dirty="0" smtClean="0"/>
              <a:t>NLP</a:t>
            </a:r>
            <a:r>
              <a:rPr lang="zh-CN" altLang="en-US" dirty="0" smtClean="0"/>
              <a:t>的应用</a:t>
            </a:r>
            <a:endParaRPr lang="zh-CN" altLang="en-US" dirty="0"/>
          </a:p>
        </p:txBody>
      </p:sp>
      <p:sp>
        <p:nvSpPr>
          <p:cNvPr id="3" name="内容占位符 2"/>
          <p:cNvSpPr>
            <a:spLocks noGrp="1"/>
          </p:cNvSpPr>
          <p:nvPr>
            <p:ph idx="1"/>
          </p:nvPr>
        </p:nvSpPr>
        <p:spPr/>
        <p:txBody>
          <a:bodyPr/>
          <a:lstStyle/>
          <a:p>
            <a:pPr lvl="0" fontAlgn="base"/>
            <a:r>
              <a:rPr lang="zh-CN" altLang="zh-CN" dirty="0"/>
              <a:t>搜索引擎</a:t>
            </a:r>
          </a:p>
          <a:p>
            <a:pPr lvl="0" fontAlgn="base"/>
            <a:r>
              <a:rPr lang="zh-CN" altLang="zh-CN" dirty="0"/>
              <a:t>在线广告</a:t>
            </a:r>
          </a:p>
          <a:p>
            <a:pPr lvl="0" fontAlgn="base"/>
            <a:r>
              <a:rPr lang="zh-CN" altLang="zh-CN" dirty="0"/>
              <a:t>自动的或辅助的翻译技术</a:t>
            </a:r>
          </a:p>
          <a:p>
            <a:pPr lvl="0" fontAlgn="base"/>
            <a:r>
              <a:rPr lang="zh-CN" altLang="zh-CN" dirty="0"/>
              <a:t>市场营销或者金融交易领域的情感分析</a:t>
            </a:r>
          </a:p>
          <a:p>
            <a:pPr lvl="0" fontAlgn="base"/>
            <a:r>
              <a:rPr lang="zh-CN" altLang="zh-CN" dirty="0" smtClean="0"/>
              <a:t>语音识别</a:t>
            </a:r>
            <a:endParaRPr lang="zh-CN" altLang="en-US" dirty="0"/>
          </a:p>
        </p:txBody>
      </p:sp>
    </p:spTree>
    <p:extLst>
      <p:ext uri="{BB962C8B-B14F-4D97-AF65-F5344CB8AC3E}">
        <p14:creationId xmlns:p14="http://schemas.microsoft.com/office/powerpoint/2010/main" val="3231681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NLP</a:t>
            </a:r>
            <a:r>
              <a:rPr lang="zh-CN" altLang="zh-CN" dirty="0"/>
              <a:t>应用：</a:t>
            </a:r>
            <a:r>
              <a:rPr lang="en-US" altLang="zh-CN" u="sng" dirty="0" err="1"/>
              <a:t>情感分析</a:t>
            </a:r>
            <a:endParaRPr lang="zh-CN" altLang="en-US" dirty="0"/>
          </a:p>
        </p:txBody>
      </p:sp>
      <p:sp>
        <p:nvSpPr>
          <p:cNvPr id="3" name="内容占位符 2"/>
          <p:cNvSpPr>
            <a:spLocks noGrp="1"/>
          </p:cNvSpPr>
          <p:nvPr>
            <p:ph idx="1"/>
          </p:nvPr>
        </p:nvSpPr>
        <p:spPr/>
        <p:txBody>
          <a:bodyPr/>
          <a:lstStyle/>
          <a:p>
            <a:pPr lvl="0" fontAlgn="base"/>
            <a:r>
              <a:rPr lang="zh-CN" altLang="zh-CN" dirty="0"/>
              <a:t>传统的方法：精选的情感词典</a:t>
            </a:r>
            <a:r>
              <a:rPr lang="en-US" altLang="zh-CN" dirty="0"/>
              <a:t>+</a:t>
            </a:r>
            <a:r>
              <a:rPr lang="zh-CN" altLang="zh-CN" dirty="0"/>
              <a:t>词袋模型（忽略词序）</a:t>
            </a:r>
            <a:r>
              <a:rPr lang="en-US" altLang="zh-CN" dirty="0"/>
              <a:t>+</a:t>
            </a:r>
            <a:r>
              <a:rPr lang="zh-CN" altLang="zh-CN" dirty="0"/>
              <a:t>人工设计的特征（很难覆盖所有的信息）</a:t>
            </a:r>
          </a:p>
          <a:p>
            <a:pPr lvl="0" fontAlgn="base"/>
            <a:r>
              <a:rPr lang="zh-CN" altLang="zh-CN" dirty="0"/>
              <a:t>深度学习：和上述词素，句法和语义相似的深度学习模型</a:t>
            </a:r>
            <a:r>
              <a:rPr lang="en-US" altLang="zh-CN" dirty="0"/>
              <a:t>--&gt;</a:t>
            </a:r>
            <a:r>
              <a:rPr lang="en-US" altLang="zh-CN" u="sng" dirty="0">
                <a:hlinkClick r:id="rId2"/>
              </a:rPr>
              <a:t>RNN</a:t>
            </a:r>
            <a:endParaRPr lang="zh-CN" altLang="zh-CN" dirty="0"/>
          </a:p>
          <a:p>
            <a:endParaRPr lang="zh-CN" altLang="en-US" dirty="0"/>
          </a:p>
        </p:txBody>
      </p:sp>
    </p:spTree>
    <p:extLst>
      <p:ext uri="{BB962C8B-B14F-4D97-AF65-F5344CB8AC3E}">
        <p14:creationId xmlns:p14="http://schemas.microsoft.com/office/powerpoint/2010/main" val="1987388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0"/>
            <a:ext cx="3857625"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3537" y="0"/>
            <a:ext cx="3857625" cy="68580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1175" y="0"/>
            <a:ext cx="3857625" cy="6858000"/>
          </a:xfrm>
          <a:prstGeom prst="rect">
            <a:avLst/>
          </a:prstGeom>
        </p:spPr>
      </p:pic>
    </p:spTree>
    <p:extLst>
      <p:ext uri="{BB962C8B-B14F-4D97-AF65-F5344CB8AC3E}">
        <p14:creationId xmlns:p14="http://schemas.microsoft.com/office/powerpoint/2010/main" val="278232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 name="图片 3" descr="RNN情感分析demo">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567739" y="1776845"/>
            <a:ext cx="9056522" cy="3304310"/>
          </a:xfrm>
          <a:prstGeom prst="rect">
            <a:avLst/>
          </a:prstGeom>
          <a:noFill/>
          <a:ln>
            <a:noFill/>
          </a:ln>
        </p:spPr>
      </p:pic>
    </p:spTree>
    <p:extLst>
      <p:ext uri="{BB962C8B-B14F-4D97-AF65-F5344CB8AC3E}">
        <p14:creationId xmlns:p14="http://schemas.microsoft.com/office/powerpoint/2010/main" val="733823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NLP</a:t>
            </a:r>
            <a:r>
              <a:rPr lang="zh-CN" altLang="zh-CN" dirty="0"/>
              <a:t>应用：</a:t>
            </a:r>
            <a:r>
              <a:rPr lang="en-US" altLang="zh-CN" u="sng" dirty="0" err="1"/>
              <a:t>问答系统</a:t>
            </a:r>
            <a:endParaRPr lang="zh-CN" altLang="en-US" dirty="0"/>
          </a:p>
        </p:txBody>
      </p:sp>
      <p:sp>
        <p:nvSpPr>
          <p:cNvPr id="3" name="内容占位符 2"/>
          <p:cNvSpPr>
            <a:spLocks noGrp="1"/>
          </p:cNvSpPr>
          <p:nvPr>
            <p:ph idx="1"/>
          </p:nvPr>
        </p:nvSpPr>
        <p:spPr/>
        <p:txBody>
          <a:bodyPr/>
          <a:lstStyle/>
          <a:p>
            <a:r>
              <a:rPr lang="zh-CN" altLang="zh-CN" dirty="0"/>
              <a:t>传统的方法：用了非常多的特征工程去获取相关的知识，例如正则表达式</a:t>
            </a:r>
            <a:endParaRPr lang="zh-CN" altLang="en-US" dirty="0"/>
          </a:p>
        </p:txBody>
      </p:sp>
      <p:pic>
        <p:nvPicPr>
          <p:cNvPr id="4" name="图片 3" descr="问答系统知识获取">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478644" y="3688772"/>
            <a:ext cx="9189356" cy="1724892"/>
          </a:xfrm>
          <a:prstGeom prst="rect">
            <a:avLst/>
          </a:prstGeom>
          <a:noFill/>
          <a:ln>
            <a:noFill/>
          </a:ln>
        </p:spPr>
      </p:pic>
    </p:spTree>
    <p:extLst>
      <p:ext uri="{BB962C8B-B14F-4D97-AF65-F5344CB8AC3E}">
        <p14:creationId xmlns:p14="http://schemas.microsoft.com/office/powerpoint/2010/main" val="31939139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lvl="0" fontAlgn="base"/>
            <a:r>
              <a:rPr lang="zh-CN" altLang="zh-CN" dirty="0"/>
              <a:t>深度学习：和上述词素，句法，语义，情感分析相似的深度学习模型</a:t>
            </a:r>
          </a:p>
          <a:p>
            <a:pPr lvl="0" fontAlgn="base"/>
            <a:r>
              <a:rPr lang="zh-CN" altLang="zh-CN" dirty="0"/>
              <a:t>知识可以储备在向量中</a:t>
            </a:r>
          </a:p>
          <a:p>
            <a:endParaRPr lang="zh-CN" altLang="en-US" dirty="0"/>
          </a:p>
        </p:txBody>
      </p:sp>
      <p:pic>
        <p:nvPicPr>
          <p:cNvPr id="4" name="图片 3" descr="问答系统向量表示">
            <a:hlinkClick r:id="rId2"/>
          </p:cNvPr>
          <p:cNvPicPr/>
          <p:nvPr/>
        </p:nvPicPr>
        <p:blipFill rotWithShape="1">
          <a:blip r:embed="rId3">
            <a:extLst>
              <a:ext uri="{28A0092B-C50C-407E-A947-70E740481C1C}">
                <a14:useLocalDpi xmlns:a14="http://schemas.microsoft.com/office/drawing/2010/main" val="0"/>
              </a:ext>
            </a:extLst>
          </a:blip>
          <a:srcRect l="-370"/>
          <a:stretch/>
        </p:blipFill>
        <p:spPr bwMode="auto">
          <a:xfrm>
            <a:off x="3269674" y="3182936"/>
            <a:ext cx="5631872" cy="3506932"/>
          </a:xfrm>
          <a:prstGeom prst="rect">
            <a:avLst/>
          </a:prstGeom>
          <a:noFill/>
          <a:ln>
            <a:noFill/>
          </a:ln>
        </p:spPr>
      </p:pic>
    </p:spTree>
    <p:extLst>
      <p:ext uri="{BB962C8B-B14F-4D97-AF65-F5344CB8AC3E}">
        <p14:creationId xmlns:p14="http://schemas.microsoft.com/office/powerpoint/2010/main" val="25891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NLP</a:t>
            </a:r>
            <a:r>
              <a:rPr lang="zh-CN" altLang="zh-CN" dirty="0"/>
              <a:t>应用：</a:t>
            </a:r>
            <a:r>
              <a:rPr lang="en-US" altLang="zh-CN" u="sng" dirty="0" err="1"/>
              <a:t>机器翻译</a:t>
            </a:r>
            <a:endParaRPr lang="zh-CN" altLang="en-US" dirty="0"/>
          </a:p>
        </p:txBody>
      </p:sp>
      <p:sp>
        <p:nvSpPr>
          <p:cNvPr id="3" name="内容占位符 2"/>
          <p:cNvSpPr>
            <a:spLocks noGrp="1"/>
          </p:cNvSpPr>
          <p:nvPr>
            <p:ph idx="1"/>
          </p:nvPr>
        </p:nvSpPr>
        <p:spPr/>
        <p:txBody>
          <a:bodyPr/>
          <a:lstStyle/>
          <a:p>
            <a:pPr lvl="0" fontAlgn="base"/>
            <a:r>
              <a:rPr lang="zh-CN" altLang="zh-CN" dirty="0"/>
              <a:t>传统的机器翻译系统是一个非常大的复杂系统</a:t>
            </a:r>
          </a:p>
          <a:p>
            <a:pPr lvl="0" fontAlgn="base"/>
            <a:r>
              <a:rPr lang="zh-CN" altLang="zh-CN" dirty="0"/>
              <a:t>可以思考一下在深度学习中中间语（</a:t>
            </a:r>
            <a:r>
              <a:rPr lang="en-US" altLang="zh-CN" dirty="0"/>
              <a:t>interlingua</a:t>
            </a:r>
            <a:r>
              <a:rPr lang="zh-CN" altLang="zh-CN" dirty="0"/>
              <a:t>）对于翻译系统是如何起作用的？</a:t>
            </a:r>
          </a:p>
          <a:p>
            <a:endParaRPr lang="zh-CN" altLang="en-US" dirty="0"/>
          </a:p>
        </p:txBody>
      </p:sp>
      <p:pic>
        <p:nvPicPr>
          <p:cNvPr id="4" name="图片 3" descr="机器翻译传统方法">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893127" y="3188472"/>
            <a:ext cx="4405747" cy="3669529"/>
          </a:xfrm>
          <a:prstGeom prst="rect">
            <a:avLst/>
          </a:prstGeom>
          <a:noFill/>
          <a:ln>
            <a:noFill/>
          </a:ln>
        </p:spPr>
      </p:pic>
    </p:spTree>
    <p:extLst>
      <p:ext uri="{BB962C8B-B14F-4D97-AF65-F5344CB8AC3E}">
        <p14:creationId xmlns:p14="http://schemas.microsoft.com/office/powerpoint/2010/main" val="353401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lvl="0" fontAlgn="base"/>
            <a:r>
              <a:rPr lang="zh-CN" altLang="zh-CN" dirty="0"/>
              <a:t>深度学习：</a:t>
            </a:r>
          </a:p>
          <a:p>
            <a:r>
              <a:rPr lang="zh-CN" altLang="zh-CN" dirty="0"/>
              <a:t>源句子首先映射为向量，然后在输出的时候进行句子生成</a:t>
            </a:r>
            <a:endParaRPr lang="zh-CN" altLang="en-US" dirty="0"/>
          </a:p>
        </p:txBody>
      </p:sp>
      <p:pic>
        <p:nvPicPr>
          <p:cNvPr id="4" name="图片 3" descr="深度学习机器翻译">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567982" y="3958936"/>
            <a:ext cx="9056036" cy="2627746"/>
          </a:xfrm>
          <a:prstGeom prst="rect">
            <a:avLst/>
          </a:prstGeom>
          <a:noFill/>
          <a:ln>
            <a:noFill/>
          </a:ln>
        </p:spPr>
      </p:pic>
    </p:spTree>
    <p:extLst>
      <p:ext uri="{BB962C8B-B14F-4D97-AF65-F5344CB8AC3E}">
        <p14:creationId xmlns:p14="http://schemas.microsoft.com/office/powerpoint/2010/main" val="395961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三、自然语言处理的方法</a:t>
            </a:r>
            <a:endParaRPr lang="zh-CN" altLang="en-US" dirty="0"/>
          </a:p>
        </p:txBody>
      </p:sp>
      <p:sp>
        <p:nvSpPr>
          <p:cNvPr id="3" name="内容占位符 2"/>
          <p:cNvSpPr>
            <a:spLocks noGrp="1"/>
          </p:cNvSpPr>
          <p:nvPr>
            <p:ph idx="1"/>
          </p:nvPr>
        </p:nvSpPr>
        <p:spPr/>
        <p:txBody>
          <a:bodyPr>
            <a:normAutofit/>
          </a:bodyPr>
          <a:lstStyle/>
          <a:p>
            <a:r>
              <a:rPr lang="zh-CN" altLang="en-US" dirty="0"/>
              <a:t>目前，人们主要通过两种思路来进行自然语言处理，一种是基于规则的理性主义，另外一种是基于统计的经验主义。</a:t>
            </a:r>
            <a:endParaRPr lang="en-US" altLang="zh-CN" dirty="0"/>
          </a:p>
          <a:p>
            <a:r>
              <a:rPr lang="zh-CN" altLang="en-US" dirty="0"/>
              <a:t>理性主义方法认为，人类语言主要是由语言规则来产生和描述的，因此只要能够用适当的形式将人类语言规则表示出来，就能够理解人类语言，并实现语言之间的翻译等各种自然语言处理任务。</a:t>
            </a:r>
            <a:endParaRPr lang="en-US" altLang="zh-CN" dirty="0"/>
          </a:p>
          <a:p>
            <a:r>
              <a:rPr lang="zh-CN" altLang="en-US" dirty="0"/>
              <a:t>而经验主义方法则认为，从语言数据中获取语言统计知识，有效建立语言的统计模型。因此只要能够有足够多的用于统计的语言数据，就能够理解人类语言。</a:t>
            </a:r>
          </a:p>
          <a:p>
            <a:endParaRPr lang="zh-CN" altLang="en-US" dirty="0"/>
          </a:p>
        </p:txBody>
      </p:sp>
    </p:spTree>
    <p:extLst>
      <p:ext uri="{BB962C8B-B14F-4D97-AF65-F5344CB8AC3E}">
        <p14:creationId xmlns:p14="http://schemas.microsoft.com/office/powerpoint/2010/main" val="795435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zh-CN" dirty="0"/>
              <a:t>．</a:t>
            </a:r>
            <a:r>
              <a:rPr lang="zh-CN" altLang="en-US" dirty="0" smtClean="0"/>
              <a:t>基于规则的自然语言处理</a:t>
            </a:r>
            <a:endParaRPr lang="zh-CN" altLang="en-US" dirty="0"/>
          </a:p>
        </p:txBody>
      </p:sp>
      <p:sp>
        <p:nvSpPr>
          <p:cNvPr id="3" name="内容占位符 2"/>
          <p:cNvSpPr>
            <a:spLocks noGrp="1"/>
          </p:cNvSpPr>
          <p:nvPr>
            <p:ph idx="1"/>
          </p:nvPr>
        </p:nvSpPr>
        <p:spPr/>
        <p:txBody>
          <a:bodyPr/>
          <a:lstStyle/>
          <a:p>
            <a:r>
              <a:rPr lang="zh-CN" altLang="en-US" dirty="0" smtClean="0"/>
              <a:t>仅讨论句法和语义</a:t>
            </a:r>
            <a:endParaRPr lang="zh-CN" altLang="en-US" dirty="0"/>
          </a:p>
        </p:txBody>
      </p:sp>
    </p:spTree>
    <p:extLst>
      <p:ext uri="{BB962C8B-B14F-4D97-AF65-F5344CB8AC3E}">
        <p14:creationId xmlns:p14="http://schemas.microsoft.com/office/powerpoint/2010/main" val="3641948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zh-CN" altLang="en-US" dirty="0" smtClean="0"/>
              <a:t>句法模式匹配和转移网络 </a:t>
            </a:r>
            <a:endParaRPr lang="zh-CN" altLang="en-US" dirty="0"/>
          </a:p>
        </p:txBody>
      </p:sp>
      <p:sp>
        <p:nvSpPr>
          <p:cNvPr id="442371" name="Rectangle 3"/>
          <p:cNvSpPr>
            <a:spLocks noGrp="1" noChangeArrowheads="1"/>
          </p:cNvSpPr>
          <p:nvPr>
            <p:ph idx="1"/>
          </p:nvPr>
        </p:nvSpPr>
        <p:spPr/>
        <p:txBody>
          <a:bodyPr/>
          <a:lstStyle/>
          <a:p>
            <a:r>
              <a:rPr lang="zh-CN" altLang="en-US" dirty="0" smtClean="0"/>
              <a:t>句法分析最为简单直观的方法</a:t>
            </a:r>
            <a:r>
              <a:rPr lang="en-US" altLang="zh-CN" dirty="0" smtClean="0"/>
              <a:t>------</a:t>
            </a:r>
            <a:r>
              <a:rPr lang="zh-CN" altLang="en-US" dirty="0" smtClean="0"/>
              <a:t>模式匹配。</a:t>
            </a:r>
          </a:p>
          <a:p>
            <a:r>
              <a:rPr lang="zh-CN" altLang="en-US" dirty="0" smtClean="0"/>
              <a:t>一个句子可以表示成：</a:t>
            </a:r>
          </a:p>
          <a:p>
            <a:pPr marL="0" indent="0">
              <a:buNone/>
            </a:pPr>
            <a:r>
              <a:rPr lang="en-US" altLang="zh-CN" dirty="0" smtClean="0"/>
              <a:t>(pronoun∨(</a:t>
            </a:r>
            <a:r>
              <a:rPr lang="en-US" altLang="zh-CN" dirty="0" err="1" smtClean="0"/>
              <a:t>adj</a:t>
            </a:r>
            <a:r>
              <a:rPr lang="en-US" altLang="zh-CN" dirty="0" smtClean="0"/>
              <a:t>*noun))verb(pronoun∨(</a:t>
            </a:r>
            <a:r>
              <a:rPr lang="en-US" altLang="zh-CN" dirty="0" err="1" smtClean="0"/>
              <a:t>adj</a:t>
            </a:r>
            <a:r>
              <a:rPr lang="en-US" altLang="zh-CN" dirty="0" smtClean="0"/>
              <a:t>*noun))</a:t>
            </a:r>
          </a:p>
          <a:p>
            <a:r>
              <a:rPr lang="zh-CN" altLang="en-US" dirty="0" smtClean="0"/>
              <a:t>这也可以用状态转移图来表示，称之为转移网络</a:t>
            </a:r>
            <a:r>
              <a:rPr lang="en-US" altLang="zh-CN" dirty="0" smtClean="0"/>
              <a:t>(TN</a:t>
            </a:r>
            <a:r>
              <a:rPr lang="zh-CN" altLang="en-US" dirty="0" smtClean="0"/>
              <a:t>，</a:t>
            </a:r>
            <a:r>
              <a:rPr lang="en-US" altLang="zh-CN" dirty="0" smtClean="0"/>
              <a:t>transition network)</a:t>
            </a:r>
            <a:r>
              <a:rPr lang="zh-CN" altLang="en-US" dirty="0" smtClean="0"/>
              <a:t>，如图</a:t>
            </a:r>
            <a:r>
              <a:rPr lang="en-US" altLang="zh-CN" dirty="0" smtClean="0"/>
              <a:t>11.2</a:t>
            </a:r>
            <a:r>
              <a:rPr lang="zh-CN" altLang="en-US" dirty="0" smtClean="0"/>
              <a:t>所示。</a:t>
            </a:r>
          </a:p>
          <a:p>
            <a:r>
              <a:rPr lang="zh-CN" altLang="en-US" dirty="0" smtClean="0"/>
              <a:t>图中，</a:t>
            </a:r>
            <a:r>
              <a:rPr lang="en-US" altLang="zh-CN" dirty="0" smtClean="0"/>
              <a:t>q0,q1,…</a:t>
            </a:r>
            <a:r>
              <a:rPr lang="en-US" altLang="zh-CN" dirty="0" err="1" smtClean="0"/>
              <a:t>qT</a:t>
            </a:r>
            <a:r>
              <a:rPr lang="zh-CN" altLang="en-US" dirty="0" smtClean="0"/>
              <a:t>是状态，</a:t>
            </a:r>
            <a:r>
              <a:rPr lang="en-US" altLang="zh-CN" dirty="0" smtClean="0"/>
              <a:t>q0</a:t>
            </a:r>
            <a:r>
              <a:rPr lang="zh-CN" altLang="en-US" dirty="0" smtClean="0"/>
              <a:t>是初态，</a:t>
            </a:r>
            <a:r>
              <a:rPr lang="en-US" altLang="zh-CN" dirty="0" err="1" smtClean="0"/>
              <a:t>qT</a:t>
            </a:r>
            <a:r>
              <a:rPr lang="zh-CN" altLang="en-US" dirty="0" smtClean="0"/>
              <a:t>是终态。弧上给出了状态转移的条件以及转移的方向。</a:t>
            </a:r>
            <a:endParaRPr lang="zh-CN" altLang="en-US" dirty="0"/>
          </a:p>
        </p:txBody>
      </p:sp>
      <p:sp>
        <p:nvSpPr>
          <p:cNvPr id="4" name="灯片编号占位符 3"/>
          <p:cNvSpPr>
            <a:spLocks noGrp="1"/>
          </p:cNvSpPr>
          <p:nvPr>
            <p:ph type="sldNum" sz="quarter" idx="12"/>
          </p:nvPr>
        </p:nvSpPr>
        <p:spPr/>
        <p:txBody>
          <a:bodyPr/>
          <a:lstStyle/>
          <a:p>
            <a:fld id="{589F165D-0884-456B-8019-9CFD6BD8F16B}" type="slidenum">
              <a:rPr lang="en-US" altLang="zh-CN" smtClean="0"/>
              <a:pPr/>
              <a:t>47</a:t>
            </a:fld>
            <a:endParaRPr lang="en-US" altLang="zh-CN"/>
          </a:p>
        </p:txBody>
      </p:sp>
    </p:spTree>
    <p:extLst>
      <p:ext uri="{BB962C8B-B14F-4D97-AF65-F5344CB8AC3E}">
        <p14:creationId xmlns:p14="http://schemas.microsoft.com/office/powerpoint/2010/main" val="290544625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2370">
                                            <p:txEl>
                                              <p:pRg st="0" end="0"/>
                                            </p:txEl>
                                          </p:spTgt>
                                        </p:tgtEl>
                                        <p:attrNameLst>
                                          <p:attrName>style.visibility</p:attrName>
                                        </p:attrNameLst>
                                      </p:cBhvr>
                                      <p:to>
                                        <p:strVal val="visible"/>
                                      </p:to>
                                    </p:set>
                                    <p:anim calcmode="lin" valueType="num">
                                      <p:cBhvr additive="base">
                                        <p:cTn id="7" dur="500" fill="hold"/>
                                        <p:tgtEl>
                                          <p:spTgt spid="4423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23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2371">
                                            <p:txEl>
                                              <p:pRg st="0" end="0"/>
                                            </p:txEl>
                                          </p:spTgt>
                                        </p:tgtEl>
                                        <p:attrNameLst>
                                          <p:attrName>style.visibility</p:attrName>
                                        </p:attrNameLst>
                                      </p:cBhvr>
                                      <p:to>
                                        <p:strVal val="visible"/>
                                      </p:to>
                                    </p:set>
                                    <p:anim calcmode="lin" valueType="num">
                                      <p:cBhvr additive="base">
                                        <p:cTn id="13" dur="500" fill="hold"/>
                                        <p:tgtEl>
                                          <p:spTgt spid="442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2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2371">
                                            <p:txEl>
                                              <p:pRg st="1" end="1"/>
                                            </p:txEl>
                                          </p:spTgt>
                                        </p:tgtEl>
                                        <p:attrNameLst>
                                          <p:attrName>style.visibility</p:attrName>
                                        </p:attrNameLst>
                                      </p:cBhvr>
                                      <p:to>
                                        <p:strVal val="visible"/>
                                      </p:to>
                                    </p:set>
                                    <p:anim calcmode="lin" valueType="num">
                                      <p:cBhvr additive="base">
                                        <p:cTn id="19" dur="500" fill="hold"/>
                                        <p:tgtEl>
                                          <p:spTgt spid="44237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2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2371">
                                            <p:txEl>
                                              <p:pRg st="2" end="2"/>
                                            </p:txEl>
                                          </p:spTgt>
                                        </p:tgtEl>
                                        <p:attrNameLst>
                                          <p:attrName>style.visibility</p:attrName>
                                        </p:attrNameLst>
                                      </p:cBhvr>
                                      <p:to>
                                        <p:strVal val="visible"/>
                                      </p:to>
                                    </p:set>
                                    <p:anim calcmode="lin" valueType="num">
                                      <p:cBhvr additive="base">
                                        <p:cTn id="25" dur="500" fill="hold"/>
                                        <p:tgtEl>
                                          <p:spTgt spid="44237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2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2371">
                                            <p:txEl>
                                              <p:pRg st="3" end="3"/>
                                            </p:txEl>
                                          </p:spTgt>
                                        </p:tgtEl>
                                        <p:attrNameLst>
                                          <p:attrName>style.visibility</p:attrName>
                                        </p:attrNameLst>
                                      </p:cBhvr>
                                      <p:to>
                                        <p:strVal val="visible"/>
                                      </p:to>
                                    </p:set>
                                    <p:anim calcmode="lin" valueType="num">
                                      <p:cBhvr additive="base">
                                        <p:cTn id="31" dur="500" fill="hold"/>
                                        <p:tgtEl>
                                          <p:spTgt spid="44237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2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2371">
                                            <p:txEl>
                                              <p:pRg st="4" end="4"/>
                                            </p:txEl>
                                          </p:spTgt>
                                        </p:tgtEl>
                                        <p:attrNameLst>
                                          <p:attrName>style.visibility</p:attrName>
                                        </p:attrNameLst>
                                      </p:cBhvr>
                                      <p:to>
                                        <p:strVal val="visible"/>
                                      </p:to>
                                    </p:set>
                                    <p:anim calcmode="lin" valueType="num">
                                      <p:cBhvr additive="base">
                                        <p:cTn id="37" dur="500" fill="hold"/>
                                        <p:tgtEl>
                                          <p:spTgt spid="44237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23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0" grpId="0" build="p" autoUpdateAnimBg="0"/>
      <p:bldP spid="442371"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4343401" y="5943600"/>
            <a:ext cx="33393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0"/>
              </a:spcBef>
              <a:buFontTx/>
              <a:buNone/>
            </a:pPr>
            <a:r>
              <a:rPr lang="zh-CN" altLang="en-US" sz="4000" dirty="0">
                <a:latin typeface="Tahoma" panose="020B0604030504040204" pitchFamily="34" charset="0"/>
                <a:ea typeface="华文新魏" panose="02010800040101010101" pitchFamily="2" charset="-122"/>
              </a:rPr>
              <a:t>转移</a:t>
            </a:r>
            <a:r>
              <a:rPr lang="zh-CN" altLang="en-US" sz="4000" dirty="0">
                <a:latin typeface="Tahoma" panose="020B0604030504040204" pitchFamily="34" charset="0"/>
                <a:ea typeface="华文新魏" panose="02010800040101010101" pitchFamily="2" charset="-122"/>
              </a:rPr>
              <a:t>网络</a:t>
            </a:r>
            <a:r>
              <a:rPr lang="en-US" altLang="zh-CN" sz="4000" dirty="0">
                <a:ea typeface="华文新魏" panose="02010800040101010101" pitchFamily="2" charset="-122"/>
              </a:rPr>
              <a:t>(TN)</a:t>
            </a:r>
          </a:p>
        </p:txBody>
      </p:sp>
      <p:sp>
        <p:nvSpPr>
          <p:cNvPr id="443395" name="Oval 3"/>
          <p:cNvSpPr>
            <a:spLocks noChangeArrowheads="1"/>
          </p:cNvSpPr>
          <p:nvPr/>
        </p:nvSpPr>
        <p:spPr bwMode="auto">
          <a:xfrm>
            <a:off x="2362200" y="2514600"/>
            <a:ext cx="609600" cy="6096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FontTx/>
              <a:buNone/>
            </a:pPr>
            <a:r>
              <a:rPr lang="en-US" altLang="zh-CN" sz="3200">
                <a:latin typeface="Arial" panose="020B0604020202020204" pitchFamily="34" charset="0"/>
                <a:ea typeface="宋体" panose="02010600030101010101" pitchFamily="2" charset="-122"/>
              </a:rPr>
              <a:t>q</a:t>
            </a:r>
            <a:r>
              <a:rPr lang="en-US" altLang="zh-CN" sz="1400">
                <a:latin typeface="Arial" panose="020B0604020202020204" pitchFamily="34" charset="0"/>
                <a:ea typeface="宋体" panose="02010600030101010101" pitchFamily="2" charset="-122"/>
              </a:rPr>
              <a:t>0</a:t>
            </a:r>
          </a:p>
        </p:txBody>
      </p:sp>
      <p:grpSp>
        <p:nvGrpSpPr>
          <p:cNvPr id="443396" name="Group 4"/>
          <p:cNvGrpSpPr>
            <a:grpSpLocks/>
          </p:cNvGrpSpPr>
          <p:nvPr/>
        </p:nvGrpSpPr>
        <p:grpSpPr bwMode="auto">
          <a:xfrm>
            <a:off x="2667000" y="1752600"/>
            <a:ext cx="1066800" cy="2057400"/>
            <a:chOff x="720" y="1104"/>
            <a:chExt cx="672" cy="1296"/>
          </a:xfrm>
        </p:grpSpPr>
        <p:cxnSp>
          <p:nvCxnSpPr>
            <p:cNvPr id="443397" name="AutoShape 5"/>
            <p:cNvCxnSpPr>
              <a:cxnSpLocks noChangeShapeType="1"/>
              <a:stCxn id="443395" idx="0"/>
              <a:endCxn id="443406" idx="2"/>
            </p:cNvCxnSpPr>
            <p:nvPr/>
          </p:nvCxnSpPr>
          <p:spPr bwMode="auto">
            <a:xfrm rot="16200000">
              <a:off x="816" y="1008"/>
              <a:ext cx="480" cy="672"/>
            </a:xfrm>
            <a:prstGeom prst="curved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3398" name="AutoShape 6"/>
            <p:cNvCxnSpPr>
              <a:cxnSpLocks noChangeShapeType="1"/>
              <a:stCxn id="443395" idx="4"/>
              <a:endCxn id="443405" idx="2"/>
            </p:cNvCxnSpPr>
            <p:nvPr/>
          </p:nvCxnSpPr>
          <p:spPr bwMode="auto">
            <a:xfrm rot="16200000" flipH="1">
              <a:off x="816" y="1872"/>
              <a:ext cx="432" cy="624"/>
            </a:xfrm>
            <a:prstGeom prst="curved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3399" name="Group 7"/>
          <p:cNvGrpSpPr>
            <a:grpSpLocks/>
          </p:cNvGrpSpPr>
          <p:nvPr/>
        </p:nvGrpSpPr>
        <p:grpSpPr bwMode="auto">
          <a:xfrm>
            <a:off x="4267200" y="1447801"/>
            <a:ext cx="1143000" cy="2682875"/>
            <a:chOff x="1728" y="912"/>
            <a:chExt cx="720" cy="1690"/>
          </a:xfrm>
        </p:grpSpPr>
        <p:sp>
          <p:nvSpPr>
            <p:cNvPr id="443400" name="Text Box 8"/>
            <p:cNvSpPr txBox="1">
              <a:spLocks noChangeArrowheads="1"/>
            </p:cNvSpPr>
            <p:nvPr/>
          </p:nvSpPr>
          <p:spPr bwMode="auto">
            <a:xfrm>
              <a:off x="1968" y="2352"/>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noun</a:t>
              </a:r>
            </a:p>
          </p:txBody>
        </p:sp>
        <p:cxnSp>
          <p:nvCxnSpPr>
            <p:cNvPr id="443401" name="AutoShape 9"/>
            <p:cNvCxnSpPr>
              <a:cxnSpLocks noChangeShapeType="1"/>
              <a:stCxn id="443406" idx="6"/>
              <a:endCxn id="443409" idx="1"/>
            </p:cNvCxnSpPr>
            <p:nvPr/>
          </p:nvCxnSpPr>
          <p:spPr bwMode="auto">
            <a:xfrm>
              <a:off x="1776" y="1104"/>
              <a:ext cx="632" cy="536"/>
            </a:xfrm>
            <a:prstGeom prst="curved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3402" name="AutoShape 10"/>
            <p:cNvCxnSpPr>
              <a:cxnSpLocks noChangeShapeType="1"/>
            </p:cNvCxnSpPr>
            <p:nvPr/>
          </p:nvCxnSpPr>
          <p:spPr bwMode="auto">
            <a:xfrm flipV="1">
              <a:off x="1728" y="1912"/>
              <a:ext cx="680" cy="544"/>
            </a:xfrm>
            <a:prstGeom prst="curved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3403" name="Text Box 11"/>
            <p:cNvSpPr txBox="1">
              <a:spLocks noChangeArrowheads="1"/>
            </p:cNvSpPr>
            <p:nvPr/>
          </p:nvSpPr>
          <p:spPr bwMode="auto">
            <a:xfrm>
              <a:off x="1968" y="912"/>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pron.</a:t>
              </a:r>
            </a:p>
          </p:txBody>
        </p:sp>
      </p:grpSp>
      <p:grpSp>
        <p:nvGrpSpPr>
          <p:cNvPr id="443404" name="Group 12"/>
          <p:cNvGrpSpPr>
            <a:grpSpLocks/>
          </p:cNvGrpSpPr>
          <p:nvPr/>
        </p:nvGrpSpPr>
        <p:grpSpPr bwMode="auto">
          <a:xfrm>
            <a:off x="3657600" y="1447800"/>
            <a:ext cx="1219200" cy="3360738"/>
            <a:chOff x="1344" y="912"/>
            <a:chExt cx="768" cy="2117"/>
          </a:xfrm>
        </p:grpSpPr>
        <p:sp>
          <p:nvSpPr>
            <p:cNvPr id="443405" name="Oval 13"/>
            <p:cNvSpPr>
              <a:spLocks noChangeArrowheads="1"/>
            </p:cNvSpPr>
            <p:nvPr/>
          </p:nvSpPr>
          <p:spPr bwMode="auto">
            <a:xfrm>
              <a:off x="1344" y="2208"/>
              <a:ext cx="384"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FontTx/>
                <a:buNone/>
              </a:pPr>
              <a:r>
                <a:rPr lang="en-US" altLang="zh-CN" sz="3200">
                  <a:latin typeface="Arial" panose="020B0604020202020204" pitchFamily="34" charset="0"/>
                  <a:ea typeface="宋体" panose="02010600030101010101" pitchFamily="2" charset="-122"/>
                </a:rPr>
                <a:t>q</a:t>
              </a:r>
              <a:r>
                <a:rPr lang="en-US" altLang="zh-CN" sz="1400">
                  <a:latin typeface="Arial" panose="020B0604020202020204" pitchFamily="34" charset="0"/>
                  <a:ea typeface="宋体" panose="02010600030101010101" pitchFamily="2" charset="-122"/>
                </a:rPr>
                <a:t>2</a:t>
              </a:r>
            </a:p>
          </p:txBody>
        </p:sp>
        <p:sp>
          <p:nvSpPr>
            <p:cNvPr id="443406" name="Oval 14"/>
            <p:cNvSpPr>
              <a:spLocks noChangeArrowheads="1"/>
            </p:cNvSpPr>
            <p:nvPr/>
          </p:nvSpPr>
          <p:spPr bwMode="auto">
            <a:xfrm>
              <a:off x="1392" y="912"/>
              <a:ext cx="384"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FontTx/>
                <a:buNone/>
              </a:pPr>
              <a:r>
                <a:rPr lang="en-US" altLang="zh-CN" sz="3200">
                  <a:latin typeface="Arial" panose="020B0604020202020204" pitchFamily="34" charset="0"/>
                  <a:ea typeface="宋体" panose="02010600030101010101" pitchFamily="2" charset="-122"/>
                </a:rPr>
                <a:t>q</a:t>
              </a:r>
              <a:r>
                <a:rPr lang="en-US" altLang="zh-CN" sz="1400">
                  <a:latin typeface="Arial" panose="020B0604020202020204" pitchFamily="34" charset="0"/>
                  <a:ea typeface="宋体" panose="02010600030101010101" pitchFamily="2" charset="-122"/>
                </a:rPr>
                <a:t>1</a:t>
              </a:r>
            </a:p>
          </p:txBody>
        </p:sp>
        <p:cxnSp>
          <p:nvCxnSpPr>
            <p:cNvPr id="443407" name="AutoShape 15"/>
            <p:cNvCxnSpPr>
              <a:cxnSpLocks noChangeShapeType="1"/>
            </p:cNvCxnSpPr>
            <p:nvPr/>
          </p:nvCxnSpPr>
          <p:spPr bwMode="auto">
            <a:xfrm rot="5400000">
              <a:off x="1527" y="2409"/>
              <a:ext cx="1" cy="272"/>
            </a:xfrm>
            <a:prstGeom prst="curvedConnector3">
              <a:avLst>
                <a:gd name="adj1" fmla="val 6759999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3408" name="Text Box 16"/>
            <p:cNvSpPr txBox="1">
              <a:spLocks noChangeArrowheads="1"/>
            </p:cNvSpPr>
            <p:nvPr/>
          </p:nvSpPr>
          <p:spPr bwMode="auto">
            <a:xfrm>
              <a:off x="1670" y="2779"/>
              <a:ext cx="4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adj</a:t>
              </a:r>
            </a:p>
          </p:txBody>
        </p:sp>
      </p:grpSp>
      <p:sp>
        <p:nvSpPr>
          <p:cNvPr id="443409" name="Oval 17"/>
          <p:cNvSpPr>
            <a:spLocks noChangeArrowheads="1"/>
          </p:cNvSpPr>
          <p:nvPr/>
        </p:nvSpPr>
        <p:spPr bwMode="auto">
          <a:xfrm>
            <a:off x="5257800" y="2514600"/>
            <a:ext cx="609600" cy="6096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FontTx/>
              <a:buNone/>
            </a:pPr>
            <a:r>
              <a:rPr lang="en-US" altLang="zh-CN" sz="3200">
                <a:latin typeface="Arial" panose="020B0604020202020204" pitchFamily="34" charset="0"/>
                <a:ea typeface="宋体" panose="02010600030101010101" pitchFamily="2" charset="-122"/>
              </a:rPr>
              <a:t>q</a:t>
            </a:r>
            <a:r>
              <a:rPr lang="en-US" altLang="zh-CN" sz="1600">
                <a:latin typeface="Arial" panose="020B0604020202020204" pitchFamily="34" charset="0"/>
                <a:ea typeface="宋体" panose="02010600030101010101" pitchFamily="2" charset="-122"/>
              </a:rPr>
              <a:t>3</a:t>
            </a:r>
          </a:p>
        </p:txBody>
      </p:sp>
      <p:sp>
        <p:nvSpPr>
          <p:cNvPr id="443410" name="Oval 18"/>
          <p:cNvSpPr>
            <a:spLocks noChangeArrowheads="1"/>
          </p:cNvSpPr>
          <p:nvPr/>
        </p:nvSpPr>
        <p:spPr bwMode="auto">
          <a:xfrm>
            <a:off x="8763000" y="2590800"/>
            <a:ext cx="609600" cy="6096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FontTx/>
              <a:buNone/>
            </a:pPr>
            <a:r>
              <a:rPr lang="en-US" altLang="zh-CN" sz="3200">
                <a:latin typeface="Arial" panose="020B0604020202020204" pitchFamily="34" charset="0"/>
                <a:ea typeface="宋体" panose="02010600030101010101" pitchFamily="2" charset="-122"/>
              </a:rPr>
              <a:t>q</a:t>
            </a:r>
            <a:r>
              <a:rPr lang="en-US" altLang="zh-CN" sz="1200">
                <a:latin typeface="Arial" panose="020B0604020202020204" pitchFamily="34" charset="0"/>
                <a:ea typeface="宋体" panose="02010600030101010101" pitchFamily="2" charset="-122"/>
              </a:rPr>
              <a:t>T</a:t>
            </a:r>
          </a:p>
        </p:txBody>
      </p:sp>
      <p:grpSp>
        <p:nvGrpSpPr>
          <p:cNvPr id="443411" name="Group 19"/>
          <p:cNvGrpSpPr>
            <a:grpSpLocks/>
          </p:cNvGrpSpPr>
          <p:nvPr/>
        </p:nvGrpSpPr>
        <p:grpSpPr bwMode="auto">
          <a:xfrm>
            <a:off x="5778500" y="1447801"/>
            <a:ext cx="1308100" cy="2606675"/>
            <a:chOff x="2680" y="912"/>
            <a:chExt cx="824" cy="1642"/>
          </a:xfrm>
        </p:grpSpPr>
        <p:cxnSp>
          <p:nvCxnSpPr>
            <p:cNvPr id="443412" name="AutoShape 20"/>
            <p:cNvCxnSpPr>
              <a:cxnSpLocks noChangeShapeType="1"/>
              <a:stCxn id="443409" idx="7"/>
              <a:endCxn id="443422" idx="2"/>
            </p:cNvCxnSpPr>
            <p:nvPr/>
          </p:nvCxnSpPr>
          <p:spPr bwMode="auto">
            <a:xfrm rot="16200000">
              <a:off x="2800" y="984"/>
              <a:ext cx="536" cy="776"/>
            </a:xfrm>
            <a:prstGeom prst="curved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3413" name="AutoShape 21"/>
            <p:cNvCxnSpPr>
              <a:cxnSpLocks noChangeShapeType="1"/>
              <a:stCxn id="443409" idx="5"/>
              <a:endCxn id="443423" idx="2"/>
            </p:cNvCxnSpPr>
            <p:nvPr/>
          </p:nvCxnSpPr>
          <p:spPr bwMode="auto">
            <a:xfrm rot="16200000" flipH="1">
              <a:off x="2848" y="1744"/>
              <a:ext cx="488" cy="824"/>
            </a:xfrm>
            <a:prstGeom prst="curved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3414" name="Text Box 22"/>
            <p:cNvSpPr txBox="1">
              <a:spLocks noChangeArrowheads="1"/>
            </p:cNvSpPr>
            <p:nvPr/>
          </p:nvSpPr>
          <p:spPr bwMode="auto">
            <a:xfrm>
              <a:off x="2688" y="912"/>
              <a:ext cx="5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verb</a:t>
              </a:r>
            </a:p>
          </p:txBody>
        </p:sp>
        <p:sp>
          <p:nvSpPr>
            <p:cNvPr id="443415" name="Text Box 23"/>
            <p:cNvSpPr txBox="1">
              <a:spLocks noChangeArrowheads="1"/>
            </p:cNvSpPr>
            <p:nvPr/>
          </p:nvSpPr>
          <p:spPr bwMode="auto">
            <a:xfrm>
              <a:off x="2688" y="2304"/>
              <a:ext cx="5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verb</a:t>
              </a:r>
            </a:p>
          </p:txBody>
        </p:sp>
      </p:grpSp>
      <p:grpSp>
        <p:nvGrpSpPr>
          <p:cNvPr id="443416" name="Group 24"/>
          <p:cNvGrpSpPr>
            <a:grpSpLocks/>
          </p:cNvGrpSpPr>
          <p:nvPr/>
        </p:nvGrpSpPr>
        <p:grpSpPr bwMode="auto">
          <a:xfrm>
            <a:off x="7620000" y="1447801"/>
            <a:ext cx="1600200" cy="2530475"/>
            <a:chOff x="3840" y="912"/>
            <a:chExt cx="1008" cy="1594"/>
          </a:xfrm>
        </p:grpSpPr>
        <p:cxnSp>
          <p:nvCxnSpPr>
            <p:cNvPr id="443417" name="AutoShape 25"/>
            <p:cNvCxnSpPr>
              <a:cxnSpLocks noChangeShapeType="1"/>
              <a:stCxn id="443422" idx="6"/>
              <a:endCxn id="443410" idx="1"/>
            </p:cNvCxnSpPr>
            <p:nvPr/>
          </p:nvCxnSpPr>
          <p:spPr bwMode="auto">
            <a:xfrm>
              <a:off x="3840" y="1104"/>
              <a:ext cx="776" cy="584"/>
            </a:xfrm>
            <a:prstGeom prst="curved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3418" name="AutoShape 26"/>
            <p:cNvCxnSpPr>
              <a:cxnSpLocks noChangeShapeType="1"/>
              <a:stCxn id="443423" idx="6"/>
              <a:endCxn id="443410" idx="3"/>
            </p:cNvCxnSpPr>
            <p:nvPr/>
          </p:nvCxnSpPr>
          <p:spPr bwMode="auto">
            <a:xfrm flipV="1">
              <a:off x="3888" y="1960"/>
              <a:ext cx="728" cy="440"/>
            </a:xfrm>
            <a:prstGeom prst="curved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3419" name="Text Box 27"/>
            <p:cNvSpPr txBox="1">
              <a:spLocks noChangeArrowheads="1"/>
            </p:cNvSpPr>
            <p:nvPr/>
          </p:nvSpPr>
          <p:spPr bwMode="auto">
            <a:xfrm>
              <a:off x="4224" y="912"/>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pron.</a:t>
              </a:r>
            </a:p>
          </p:txBody>
        </p:sp>
        <p:sp>
          <p:nvSpPr>
            <p:cNvPr id="443420" name="Text Box 28"/>
            <p:cNvSpPr txBox="1">
              <a:spLocks noChangeArrowheads="1"/>
            </p:cNvSpPr>
            <p:nvPr/>
          </p:nvSpPr>
          <p:spPr bwMode="auto">
            <a:xfrm>
              <a:off x="4320" y="2256"/>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noun</a:t>
              </a:r>
            </a:p>
          </p:txBody>
        </p:sp>
      </p:grpSp>
      <p:grpSp>
        <p:nvGrpSpPr>
          <p:cNvPr id="443421" name="Group 29"/>
          <p:cNvGrpSpPr>
            <a:grpSpLocks/>
          </p:cNvGrpSpPr>
          <p:nvPr/>
        </p:nvGrpSpPr>
        <p:grpSpPr bwMode="auto">
          <a:xfrm>
            <a:off x="7010401" y="1447801"/>
            <a:ext cx="1387475" cy="3368675"/>
            <a:chOff x="3456" y="912"/>
            <a:chExt cx="874" cy="2122"/>
          </a:xfrm>
        </p:grpSpPr>
        <p:sp>
          <p:nvSpPr>
            <p:cNvPr id="443422" name="Oval 30"/>
            <p:cNvSpPr>
              <a:spLocks noChangeArrowheads="1"/>
            </p:cNvSpPr>
            <p:nvPr/>
          </p:nvSpPr>
          <p:spPr bwMode="auto">
            <a:xfrm>
              <a:off x="3456" y="912"/>
              <a:ext cx="384"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FontTx/>
                <a:buNone/>
              </a:pPr>
              <a:r>
                <a:rPr lang="en-US" altLang="zh-CN" sz="3200">
                  <a:latin typeface="Arial" panose="020B0604020202020204" pitchFamily="34" charset="0"/>
                  <a:ea typeface="宋体" panose="02010600030101010101" pitchFamily="2" charset="-122"/>
                </a:rPr>
                <a:t>q</a:t>
              </a:r>
              <a:r>
                <a:rPr lang="en-US" altLang="zh-CN" sz="1400">
                  <a:latin typeface="Arial" panose="020B0604020202020204" pitchFamily="34" charset="0"/>
                  <a:ea typeface="宋体" panose="02010600030101010101" pitchFamily="2" charset="-122"/>
                </a:rPr>
                <a:t>4</a:t>
              </a:r>
            </a:p>
          </p:txBody>
        </p:sp>
        <p:sp>
          <p:nvSpPr>
            <p:cNvPr id="443423" name="Oval 31"/>
            <p:cNvSpPr>
              <a:spLocks noChangeArrowheads="1"/>
            </p:cNvSpPr>
            <p:nvPr/>
          </p:nvSpPr>
          <p:spPr bwMode="auto">
            <a:xfrm>
              <a:off x="3504" y="2208"/>
              <a:ext cx="384"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FontTx/>
                <a:buNone/>
              </a:pPr>
              <a:r>
                <a:rPr lang="en-US" altLang="zh-CN" sz="3200">
                  <a:latin typeface="Arial" panose="020B0604020202020204" pitchFamily="34" charset="0"/>
                  <a:ea typeface="宋体" panose="02010600030101010101" pitchFamily="2" charset="-122"/>
                </a:rPr>
                <a:t>q</a:t>
              </a:r>
              <a:r>
                <a:rPr lang="en-US" altLang="zh-CN" sz="1400">
                  <a:latin typeface="Arial" panose="020B0604020202020204" pitchFamily="34" charset="0"/>
                  <a:ea typeface="宋体" panose="02010600030101010101" pitchFamily="2" charset="-122"/>
                </a:rPr>
                <a:t>5</a:t>
              </a:r>
            </a:p>
          </p:txBody>
        </p:sp>
        <p:cxnSp>
          <p:nvCxnSpPr>
            <p:cNvPr id="443424" name="AutoShape 32"/>
            <p:cNvCxnSpPr>
              <a:cxnSpLocks noChangeShapeType="1"/>
              <a:stCxn id="443423" idx="5"/>
              <a:endCxn id="443423" idx="3"/>
            </p:cNvCxnSpPr>
            <p:nvPr/>
          </p:nvCxnSpPr>
          <p:spPr bwMode="auto">
            <a:xfrm rot="5400000">
              <a:off x="3695" y="2401"/>
              <a:ext cx="1" cy="272"/>
            </a:xfrm>
            <a:prstGeom prst="curvedConnector3">
              <a:avLst>
                <a:gd name="adj1" fmla="val 7339999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3425" name="Text Box 33"/>
            <p:cNvSpPr txBox="1">
              <a:spLocks noChangeArrowheads="1"/>
            </p:cNvSpPr>
            <p:nvPr/>
          </p:nvSpPr>
          <p:spPr bwMode="auto">
            <a:xfrm>
              <a:off x="3888" y="2784"/>
              <a:ext cx="4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adj</a:t>
              </a:r>
            </a:p>
          </p:txBody>
        </p:sp>
      </p:grpSp>
    </p:spTree>
    <p:extLst>
      <p:ext uri="{BB962C8B-B14F-4D97-AF65-F5344CB8AC3E}">
        <p14:creationId xmlns:p14="http://schemas.microsoft.com/office/powerpoint/2010/main" val="71258321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443395"/>
                                        </p:tgtEl>
                                        <p:attrNameLst>
                                          <p:attrName>style.visibility</p:attrName>
                                        </p:attrNameLst>
                                      </p:cBhvr>
                                      <p:to>
                                        <p:strVal val="visible"/>
                                      </p:to>
                                    </p:set>
                                    <p:anim calcmode="lin" valueType="num">
                                      <p:cBhvr additive="base">
                                        <p:cTn id="7" dur="500"/>
                                        <p:tgtEl>
                                          <p:spTgt spid="443395"/>
                                        </p:tgtEl>
                                        <p:attrNameLst>
                                          <p:attrName>ppt_x</p:attrName>
                                        </p:attrNameLst>
                                      </p:cBhvr>
                                      <p:tavLst>
                                        <p:tav tm="0">
                                          <p:val>
                                            <p:strVal val="#ppt_x-#ppt_w*1.125000"/>
                                          </p:val>
                                        </p:tav>
                                        <p:tav tm="100000">
                                          <p:val>
                                            <p:strVal val="#ppt_x"/>
                                          </p:val>
                                        </p:tav>
                                      </p:tavLst>
                                    </p:anim>
                                    <p:animEffect transition="in" filter="wipe(right)">
                                      <p:cBhvr>
                                        <p:cTn id="8" dur="500"/>
                                        <p:tgtEl>
                                          <p:spTgt spid="443395"/>
                                        </p:tgtEl>
                                      </p:cBhvr>
                                    </p:animEffect>
                                  </p:childTnLst>
                                </p:cTn>
                              </p:par>
                            </p:childTnLst>
                          </p:cTn>
                        </p:par>
                        <p:par>
                          <p:cTn id="9" fill="hold" nodeType="afterGroup">
                            <p:stCondLst>
                              <p:cond delay="1500"/>
                            </p:stCondLst>
                            <p:childTnLst>
                              <p:par>
                                <p:cTn id="10" presetID="22" presetClass="entr" presetSubtype="8" fill="hold" nodeType="afterEffect">
                                  <p:stCondLst>
                                    <p:cond delay="1000"/>
                                  </p:stCondLst>
                                  <p:childTnLst>
                                    <p:set>
                                      <p:cBhvr>
                                        <p:cTn id="11" dur="1" fill="hold">
                                          <p:stCondLst>
                                            <p:cond delay="0"/>
                                          </p:stCondLst>
                                        </p:cTn>
                                        <p:tgtEl>
                                          <p:spTgt spid="443396"/>
                                        </p:tgtEl>
                                        <p:attrNameLst>
                                          <p:attrName>style.visibility</p:attrName>
                                        </p:attrNameLst>
                                      </p:cBhvr>
                                      <p:to>
                                        <p:strVal val="visible"/>
                                      </p:to>
                                    </p:set>
                                    <p:animEffect transition="in" filter="wipe(left)">
                                      <p:cBhvr>
                                        <p:cTn id="12" dur="500"/>
                                        <p:tgtEl>
                                          <p:spTgt spid="443396"/>
                                        </p:tgtEl>
                                      </p:cBhvr>
                                    </p:animEffect>
                                  </p:childTnLst>
                                </p:cTn>
                              </p:par>
                            </p:childTnLst>
                          </p:cTn>
                        </p:par>
                        <p:par>
                          <p:cTn id="13" fill="hold" nodeType="afterGroup">
                            <p:stCondLst>
                              <p:cond delay="3000"/>
                            </p:stCondLst>
                            <p:childTnLst>
                              <p:par>
                                <p:cTn id="14" presetID="22" presetClass="entr" presetSubtype="8" fill="hold" nodeType="afterEffect">
                                  <p:stCondLst>
                                    <p:cond delay="1000"/>
                                  </p:stCondLst>
                                  <p:childTnLst>
                                    <p:set>
                                      <p:cBhvr>
                                        <p:cTn id="15" dur="1" fill="hold">
                                          <p:stCondLst>
                                            <p:cond delay="0"/>
                                          </p:stCondLst>
                                        </p:cTn>
                                        <p:tgtEl>
                                          <p:spTgt spid="443404"/>
                                        </p:tgtEl>
                                        <p:attrNameLst>
                                          <p:attrName>style.visibility</p:attrName>
                                        </p:attrNameLst>
                                      </p:cBhvr>
                                      <p:to>
                                        <p:strVal val="visible"/>
                                      </p:to>
                                    </p:set>
                                    <p:animEffect transition="in" filter="wipe(left)">
                                      <p:cBhvr>
                                        <p:cTn id="16" dur="500"/>
                                        <p:tgtEl>
                                          <p:spTgt spid="443404"/>
                                        </p:tgtEl>
                                      </p:cBhvr>
                                    </p:animEffect>
                                  </p:childTnLst>
                                </p:cTn>
                              </p:par>
                            </p:childTnLst>
                          </p:cTn>
                        </p:par>
                        <p:par>
                          <p:cTn id="17" fill="hold" nodeType="afterGroup">
                            <p:stCondLst>
                              <p:cond delay="4500"/>
                            </p:stCondLst>
                            <p:childTnLst>
                              <p:par>
                                <p:cTn id="18" presetID="22" presetClass="entr" presetSubtype="8" fill="hold" nodeType="afterEffect">
                                  <p:stCondLst>
                                    <p:cond delay="1000"/>
                                  </p:stCondLst>
                                  <p:childTnLst>
                                    <p:set>
                                      <p:cBhvr>
                                        <p:cTn id="19" dur="1" fill="hold">
                                          <p:stCondLst>
                                            <p:cond delay="0"/>
                                          </p:stCondLst>
                                        </p:cTn>
                                        <p:tgtEl>
                                          <p:spTgt spid="443399"/>
                                        </p:tgtEl>
                                        <p:attrNameLst>
                                          <p:attrName>style.visibility</p:attrName>
                                        </p:attrNameLst>
                                      </p:cBhvr>
                                      <p:to>
                                        <p:strVal val="visible"/>
                                      </p:to>
                                    </p:set>
                                    <p:animEffect transition="in" filter="wipe(left)">
                                      <p:cBhvr>
                                        <p:cTn id="20" dur="500"/>
                                        <p:tgtEl>
                                          <p:spTgt spid="443399"/>
                                        </p:tgtEl>
                                      </p:cBhvr>
                                    </p:animEffect>
                                  </p:childTnLst>
                                </p:cTn>
                              </p:par>
                            </p:childTnLst>
                          </p:cTn>
                        </p:par>
                        <p:par>
                          <p:cTn id="21" fill="hold" nodeType="afterGroup">
                            <p:stCondLst>
                              <p:cond delay="6000"/>
                            </p:stCondLst>
                            <p:childTnLst>
                              <p:par>
                                <p:cTn id="22" presetID="12" presetClass="entr" presetSubtype="1" fill="hold" grpId="0" nodeType="afterEffect">
                                  <p:stCondLst>
                                    <p:cond delay="1000"/>
                                  </p:stCondLst>
                                  <p:childTnLst>
                                    <p:set>
                                      <p:cBhvr>
                                        <p:cTn id="23" dur="1" fill="hold">
                                          <p:stCondLst>
                                            <p:cond delay="0"/>
                                          </p:stCondLst>
                                        </p:cTn>
                                        <p:tgtEl>
                                          <p:spTgt spid="443409"/>
                                        </p:tgtEl>
                                        <p:attrNameLst>
                                          <p:attrName>style.visibility</p:attrName>
                                        </p:attrNameLst>
                                      </p:cBhvr>
                                      <p:to>
                                        <p:strVal val="visible"/>
                                      </p:to>
                                    </p:set>
                                    <p:anim calcmode="lin" valueType="num">
                                      <p:cBhvr additive="base">
                                        <p:cTn id="24" dur="500"/>
                                        <p:tgtEl>
                                          <p:spTgt spid="443409"/>
                                        </p:tgtEl>
                                        <p:attrNameLst>
                                          <p:attrName>ppt_y</p:attrName>
                                        </p:attrNameLst>
                                      </p:cBhvr>
                                      <p:tavLst>
                                        <p:tav tm="0">
                                          <p:val>
                                            <p:strVal val="#ppt_y-#ppt_h*1.125000"/>
                                          </p:val>
                                        </p:tav>
                                        <p:tav tm="100000">
                                          <p:val>
                                            <p:strVal val="#ppt_y"/>
                                          </p:val>
                                        </p:tav>
                                      </p:tavLst>
                                    </p:anim>
                                    <p:animEffect transition="in" filter="wipe(down)">
                                      <p:cBhvr>
                                        <p:cTn id="25" dur="500"/>
                                        <p:tgtEl>
                                          <p:spTgt spid="443409"/>
                                        </p:tgtEl>
                                      </p:cBhvr>
                                    </p:animEffect>
                                  </p:childTnLst>
                                </p:cTn>
                              </p:par>
                            </p:childTnLst>
                          </p:cTn>
                        </p:par>
                        <p:par>
                          <p:cTn id="26" fill="hold" nodeType="afterGroup">
                            <p:stCondLst>
                              <p:cond delay="7500"/>
                            </p:stCondLst>
                            <p:childTnLst>
                              <p:par>
                                <p:cTn id="27" presetID="22" presetClass="entr" presetSubtype="8" fill="hold" nodeType="afterEffect">
                                  <p:stCondLst>
                                    <p:cond delay="1000"/>
                                  </p:stCondLst>
                                  <p:childTnLst>
                                    <p:set>
                                      <p:cBhvr>
                                        <p:cTn id="28" dur="1" fill="hold">
                                          <p:stCondLst>
                                            <p:cond delay="0"/>
                                          </p:stCondLst>
                                        </p:cTn>
                                        <p:tgtEl>
                                          <p:spTgt spid="443411"/>
                                        </p:tgtEl>
                                        <p:attrNameLst>
                                          <p:attrName>style.visibility</p:attrName>
                                        </p:attrNameLst>
                                      </p:cBhvr>
                                      <p:to>
                                        <p:strVal val="visible"/>
                                      </p:to>
                                    </p:set>
                                    <p:animEffect transition="in" filter="wipe(left)">
                                      <p:cBhvr>
                                        <p:cTn id="29" dur="500"/>
                                        <p:tgtEl>
                                          <p:spTgt spid="443411"/>
                                        </p:tgtEl>
                                      </p:cBhvr>
                                    </p:animEffect>
                                  </p:childTnLst>
                                </p:cTn>
                              </p:par>
                            </p:childTnLst>
                          </p:cTn>
                        </p:par>
                        <p:par>
                          <p:cTn id="30" fill="hold" nodeType="afterGroup">
                            <p:stCondLst>
                              <p:cond delay="9000"/>
                            </p:stCondLst>
                            <p:childTnLst>
                              <p:par>
                                <p:cTn id="31" presetID="22" presetClass="entr" presetSubtype="8" fill="hold" nodeType="afterEffect">
                                  <p:stCondLst>
                                    <p:cond delay="1000"/>
                                  </p:stCondLst>
                                  <p:childTnLst>
                                    <p:set>
                                      <p:cBhvr>
                                        <p:cTn id="32" dur="1" fill="hold">
                                          <p:stCondLst>
                                            <p:cond delay="0"/>
                                          </p:stCondLst>
                                        </p:cTn>
                                        <p:tgtEl>
                                          <p:spTgt spid="443421"/>
                                        </p:tgtEl>
                                        <p:attrNameLst>
                                          <p:attrName>style.visibility</p:attrName>
                                        </p:attrNameLst>
                                      </p:cBhvr>
                                      <p:to>
                                        <p:strVal val="visible"/>
                                      </p:to>
                                    </p:set>
                                    <p:animEffect transition="in" filter="wipe(left)">
                                      <p:cBhvr>
                                        <p:cTn id="33" dur="500"/>
                                        <p:tgtEl>
                                          <p:spTgt spid="443421"/>
                                        </p:tgtEl>
                                      </p:cBhvr>
                                    </p:animEffect>
                                  </p:childTnLst>
                                </p:cTn>
                              </p:par>
                            </p:childTnLst>
                          </p:cTn>
                        </p:par>
                        <p:par>
                          <p:cTn id="34" fill="hold" nodeType="afterGroup">
                            <p:stCondLst>
                              <p:cond delay="10500"/>
                            </p:stCondLst>
                            <p:childTnLst>
                              <p:par>
                                <p:cTn id="35" presetID="22" presetClass="entr" presetSubtype="8" fill="hold" nodeType="afterEffect">
                                  <p:stCondLst>
                                    <p:cond delay="1000"/>
                                  </p:stCondLst>
                                  <p:childTnLst>
                                    <p:set>
                                      <p:cBhvr>
                                        <p:cTn id="36" dur="1" fill="hold">
                                          <p:stCondLst>
                                            <p:cond delay="0"/>
                                          </p:stCondLst>
                                        </p:cTn>
                                        <p:tgtEl>
                                          <p:spTgt spid="443416"/>
                                        </p:tgtEl>
                                        <p:attrNameLst>
                                          <p:attrName>style.visibility</p:attrName>
                                        </p:attrNameLst>
                                      </p:cBhvr>
                                      <p:to>
                                        <p:strVal val="visible"/>
                                      </p:to>
                                    </p:set>
                                    <p:animEffect transition="in" filter="wipe(left)">
                                      <p:cBhvr>
                                        <p:cTn id="37" dur="500"/>
                                        <p:tgtEl>
                                          <p:spTgt spid="443416"/>
                                        </p:tgtEl>
                                      </p:cBhvr>
                                    </p:animEffect>
                                  </p:childTnLst>
                                </p:cTn>
                              </p:par>
                            </p:childTnLst>
                          </p:cTn>
                        </p:par>
                        <p:par>
                          <p:cTn id="38" fill="hold" nodeType="afterGroup">
                            <p:stCondLst>
                              <p:cond delay="12000"/>
                            </p:stCondLst>
                            <p:childTnLst>
                              <p:par>
                                <p:cTn id="39" presetID="12" presetClass="entr" presetSubtype="2" fill="hold" grpId="0" nodeType="afterEffect">
                                  <p:stCondLst>
                                    <p:cond delay="1000"/>
                                  </p:stCondLst>
                                  <p:childTnLst>
                                    <p:set>
                                      <p:cBhvr>
                                        <p:cTn id="40" dur="1" fill="hold">
                                          <p:stCondLst>
                                            <p:cond delay="0"/>
                                          </p:stCondLst>
                                        </p:cTn>
                                        <p:tgtEl>
                                          <p:spTgt spid="443410"/>
                                        </p:tgtEl>
                                        <p:attrNameLst>
                                          <p:attrName>style.visibility</p:attrName>
                                        </p:attrNameLst>
                                      </p:cBhvr>
                                      <p:to>
                                        <p:strVal val="visible"/>
                                      </p:to>
                                    </p:set>
                                    <p:anim calcmode="lin" valueType="num">
                                      <p:cBhvr additive="base">
                                        <p:cTn id="41" dur="500"/>
                                        <p:tgtEl>
                                          <p:spTgt spid="443410"/>
                                        </p:tgtEl>
                                        <p:attrNameLst>
                                          <p:attrName>ppt_x</p:attrName>
                                        </p:attrNameLst>
                                      </p:cBhvr>
                                      <p:tavLst>
                                        <p:tav tm="0">
                                          <p:val>
                                            <p:strVal val="#ppt_x+#ppt_w*1.125000"/>
                                          </p:val>
                                        </p:tav>
                                        <p:tav tm="100000">
                                          <p:val>
                                            <p:strVal val="#ppt_x"/>
                                          </p:val>
                                        </p:tav>
                                      </p:tavLst>
                                    </p:anim>
                                    <p:animEffect transition="in" filter="wipe(left)">
                                      <p:cBhvr>
                                        <p:cTn id="42" dur="500"/>
                                        <p:tgtEl>
                                          <p:spTgt spid="443410"/>
                                        </p:tgtEl>
                                      </p:cBhvr>
                                    </p:animEffect>
                                  </p:childTnLst>
                                </p:cTn>
                              </p:par>
                            </p:childTnLst>
                          </p:cTn>
                        </p:par>
                        <p:par>
                          <p:cTn id="43" fill="hold" nodeType="afterGroup">
                            <p:stCondLst>
                              <p:cond delay="13500"/>
                            </p:stCondLst>
                            <p:childTnLst>
                              <p:par>
                                <p:cTn id="44" presetID="12" presetClass="entr" presetSubtype="8" fill="hold" grpId="0" nodeType="afterEffect">
                                  <p:stCondLst>
                                    <p:cond delay="1000"/>
                                  </p:stCondLst>
                                  <p:childTnLst>
                                    <p:set>
                                      <p:cBhvr>
                                        <p:cTn id="45" dur="1" fill="hold">
                                          <p:stCondLst>
                                            <p:cond delay="0"/>
                                          </p:stCondLst>
                                        </p:cTn>
                                        <p:tgtEl>
                                          <p:spTgt spid="443394"/>
                                        </p:tgtEl>
                                        <p:attrNameLst>
                                          <p:attrName>style.visibility</p:attrName>
                                        </p:attrNameLst>
                                      </p:cBhvr>
                                      <p:to>
                                        <p:strVal val="visible"/>
                                      </p:to>
                                    </p:set>
                                    <p:anim calcmode="lin" valueType="num">
                                      <p:cBhvr additive="base">
                                        <p:cTn id="46" dur="500"/>
                                        <p:tgtEl>
                                          <p:spTgt spid="443394"/>
                                        </p:tgtEl>
                                        <p:attrNameLst>
                                          <p:attrName>ppt_x</p:attrName>
                                        </p:attrNameLst>
                                      </p:cBhvr>
                                      <p:tavLst>
                                        <p:tav tm="0">
                                          <p:val>
                                            <p:strVal val="#ppt_x-#ppt_w*1.125000"/>
                                          </p:val>
                                        </p:tav>
                                        <p:tav tm="100000">
                                          <p:val>
                                            <p:strVal val="#ppt_x"/>
                                          </p:val>
                                        </p:tav>
                                      </p:tavLst>
                                    </p:anim>
                                    <p:animEffect transition="in" filter="wipe(right)">
                                      <p:cBhvr>
                                        <p:cTn id="47" dur="500"/>
                                        <p:tgtEl>
                                          <p:spTgt spid="44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autoUpdateAnimBg="0"/>
      <p:bldP spid="443395" grpId="0" animBg="1" autoUpdateAnimBg="0"/>
      <p:bldP spid="443409" grpId="0" animBg="1" autoUpdateAnimBg="0"/>
      <p:bldP spid="443410"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zh-CN" altLang="en-US" dirty="0" smtClean="0"/>
              <a:t>扩充转移网络 </a:t>
            </a:r>
            <a:endParaRPr lang="zh-CN" altLang="en-US" dirty="0"/>
          </a:p>
        </p:txBody>
      </p:sp>
      <p:sp>
        <p:nvSpPr>
          <p:cNvPr id="444419" name="Rectangle 3"/>
          <p:cNvSpPr>
            <a:spLocks noGrp="1" noChangeArrowheads="1"/>
          </p:cNvSpPr>
          <p:nvPr>
            <p:ph idx="1"/>
          </p:nvPr>
        </p:nvSpPr>
        <p:spPr/>
        <p:txBody>
          <a:bodyPr/>
          <a:lstStyle/>
          <a:p>
            <a:r>
              <a:rPr lang="en-US" altLang="zh-CN" dirty="0" smtClean="0"/>
              <a:t>  </a:t>
            </a:r>
            <a:r>
              <a:rPr lang="zh-CN" altLang="en-US" dirty="0" smtClean="0"/>
              <a:t>扩充转移网络</a:t>
            </a:r>
            <a:r>
              <a:rPr lang="en-US" altLang="zh-CN" dirty="0" smtClean="0"/>
              <a:t>ATN</a:t>
            </a:r>
            <a:r>
              <a:rPr lang="zh-CN" altLang="en-US" dirty="0" smtClean="0"/>
              <a:t>是由一组网络所构成的，每个网络都有一个网络名，每条弧上的条件扩展为条件加上操作。</a:t>
            </a:r>
            <a:endParaRPr lang="en-US" altLang="zh-CN" dirty="0" smtClean="0"/>
          </a:p>
          <a:p>
            <a:r>
              <a:rPr lang="en-US" altLang="zh-CN" dirty="0" smtClean="0"/>
              <a:t>ATN</a:t>
            </a:r>
            <a:r>
              <a:rPr lang="zh-CN" altLang="en-US" dirty="0" smtClean="0"/>
              <a:t>的每个寄存器由两部分构成：</a:t>
            </a:r>
          </a:p>
          <a:p>
            <a:pPr lvl="1"/>
            <a:r>
              <a:rPr lang="zh-CN" altLang="en-US" dirty="0" smtClean="0"/>
              <a:t> 句法特征寄存器</a:t>
            </a:r>
          </a:p>
          <a:p>
            <a:pPr lvl="1"/>
            <a:r>
              <a:rPr lang="zh-CN" altLang="en-US" dirty="0" smtClean="0"/>
              <a:t> 句法功能寄存器</a:t>
            </a:r>
            <a:endParaRPr lang="zh-CN" altLang="en-US" dirty="0"/>
          </a:p>
        </p:txBody>
      </p:sp>
    </p:spTree>
    <p:extLst>
      <p:ext uri="{BB962C8B-B14F-4D97-AF65-F5344CB8AC3E}">
        <p14:creationId xmlns:p14="http://schemas.microsoft.com/office/powerpoint/2010/main" val="57249552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44418"/>
                                        </p:tgtEl>
                                        <p:attrNameLst>
                                          <p:attrName>style.visibility</p:attrName>
                                        </p:attrNameLst>
                                      </p:cBhvr>
                                      <p:to>
                                        <p:strVal val="visible"/>
                                      </p:to>
                                    </p:set>
                                    <p:anim calcmode="lin" valueType="num">
                                      <p:cBhvr additive="base">
                                        <p:cTn id="7" dur="500" fill="hold"/>
                                        <p:tgtEl>
                                          <p:spTgt spid="444418"/>
                                        </p:tgtEl>
                                        <p:attrNameLst>
                                          <p:attrName>ppt_x</p:attrName>
                                        </p:attrNameLst>
                                      </p:cBhvr>
                                      <p:tavLst>
                                        <p:tav tm="0">
                                          <p:val>
                                            <p:strVal val="0-#ppt_w/2"/>
                                          </p:val>
                                        </p:tav>
                                        <p:tav tm="100000">
                                          <p:val>
                                            <p:strVal val="#ppt_x"/>
                                          </p:val>
                                        </p:tav>
                                      </p:tavLst>
                                    </p:anim>
                                    <p:anim calcmode="lin" valueType="num">
                                      <p:cBhvr additive="base">
                                        <p:cTn id="8" dur="500" fill="hold"/>
                                        <p:tgtEl>
                                          <p:spTgt spid="4444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444419">
                                            <p:txEl>
                                              <p:pRg st="0" end="0"/>
                                            </p:txEl>
                                          </p:spTgt>
                                        </p:tgtEl>
                                        <p:attrNameLst>
                                          <p:attrName>style.visibility</p:attrName>
                                        </p:attrNameLst>
                                      </p:cBhvr>
                                      <p:to>
                                        <p:strVal val="visible"/>
                                      </p:to>
                                    </p:set>
                                    <p:anim calcmode="lin" valueType="num">
                                      <p:cBhvr additive="base">
                                        <p:cTn id="12" dur="500" fill="hold"/>
                                        <p:tgtEl>
                                          <p:spTgt spid="4444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44419">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444419">
                                            <p:txEl>
                                              <p:pRg st="1" end="1"/>
                                            </p:txEl>
                                          </p:spTgt>
                                        </p:tgtEl>
                                        <p:attrNameLst>
                                          <p:attrName>style.visibility</p:attrName>
                                        </p:attrNameLst>
                                      </p:cBhvr>
                                      <p:to>
                                        <p:strVal val="visible"/>
                                      </p:to>
                                    </p:set>
                                    <p:anim calcmode="lin" valueType="num">
                                      <p:cBhvr additive="base">
                                        <p:cTn id="17" dur="500" fill="hold"/>
                                        <p:tgtEl>
                                          <p:spTgt spid="44441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44419">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444419">
                                            <p:txEl>
                                              <p:pRg st="2" end="2"/>
                                            </p:txEl>
                                          </p:spTgt>
                                        </p:tgtEl>
                                        <p:attrNameLst>
                                          <p:attrName>style.visibility</p:attrName>
                                        </p:attrNameLst>
                                      </p:cBhvr>
                                      <p:to>
                                        <p:strVal val="visible"/>
                                      </p:to>
                                    </p:set>
                                    <p:anim calcmode="lin" valueType="num">
                                      <p:cBhvr additive="base">
                                        <p:cTn id="22" dur="500" fill="hold"/>
                                        <p:tgtEl>
                                          <p:spTgt spid="44441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44419">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444419">
                                            <p:txEl>
                                              <p:pRg st="3" end="3"/>
                                            </p:txEl>
                                          </p:spTgt>
                                        </p:tgtEl>
                                        <p:attrNameLst>
                                          <p:attrName>style.visibility</p:attrName>
                                        </p:attrNameLst>
                                      </p:cBhvr>
                                      <p:to>
                                        <p:strVal val="visible"/>
                                      </p:to>
                                    </p:set>
                                    <p:anim calcmode="lin" valueType="num">
                                      <p:cBhvr additive="base">
                                        <p:cTn id="27" dur="500" fill="hold"/>
                                        <p:tgtEl>
                                          <p:spTgt spid="44441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444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8" grpId="0" autoUpdateAnimBg="0"/>
      <p:bldP spid="444419" grpId="0" build="p" bldLvl="2" autoUpdateAnimBg="0" advAuto="10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000" y="0"/>
            <a:ext cx="3857625" cy="6858000"/>
          </a:xfrm>
          <a:prstGeom prst="rect">
            <a:avLst/>
          </a:prstGeom>
        </p:spPr>
      </p:pic>
    </p:spTree>
    <p:extLst>
      <p:ext uri="{BB962C8B-B14F-4D97-AF65-F5344CB8AC3E}">
        <p14:creationId xmlns:p14="http://schemas.microsoft.com/office/powerpoint/2010/main" val="180071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ChangeArrowheads="1"/>
          </p:cNvSpPr>
          <p:nvPr/>
        </p:nvSpPr>
        <p:spPr bwMode="auto">
          <a:xfrm>
            <a:off x="2654441" y="5997714"/>
            <a:ext cx="68467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zh-CN" altLang="en-US" sz="4000" dirty="0">
                <a:latin typeface="Tahoma" panose="020B0604030504040204" pitchFamily="34" charset="0"/>
                <a:ea typeface="华文新魏" panose="02010800040101010101" pitchFamily="2" charset="-122"/>
              </a:rPr>
              <a:t>名词短语</a:t>
            </a:r>
            <a:r>
              <a:rPr lang="en-US" altLang="zh-CN" sz="4000" dirty="0">
                <a:latin typeface="Tahoma" panose="020B0604030504040204" pitchFamily="34" charset="0"/>
                <a:ea typeface="华文新魏" panose="02010800040101010101" pitchFamily="2" charset="-122"/>
              </a:rPr>
              <a:t>(NP)</a:t>
            </a:r>
            <a:r>
              <a:rPr lang="zh-CN" altLang="en-US" sz="4000" dirty="0">
                <a:latin typeface="Tahoma" panose="020B0604030504040204" pitchFamily="34" charset="0"/>
                <a:ea typeface="华文新魏" panose="02010800040101010101" pitchFamily="2" charset="-122"/>
              </a:rPr>
              <a:t>的扩充转移网络</a:t>
            </a:r>
          </a:p>
        </p:txBody>
      </p:sp>
      <p:sp>
        <p:nvSpPr>
          <p:cNvPr id="445443" name="Oval 3"/>
          <p:cNvSpPr>
            <a:spLocks noChangeArrowheads="1"/>
          </p:cNvSpPr>
          <p:nvPr/>
        </p:nvSpPr>
        <p:spPr bwMode="auto">
          <a:xfrm>
            <a:off x="5486400" y="3429000"/>
            <a:ext cx="914400" cy="914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FontTx/>
              <a:buNone/>
            </a:pPr>
            <a:r>
              <a:rPr lang="en-US" altLang="zh-CN" sz="3200">
                <a:latin typeface="Arial" panose="020B0604020202020204" pitchFamily="34" charset="0"/>
                <a:ea typeface="宋体" panose="02010600030101010101" pitchFamily="2" charset="-122"/>
              </a:rPr>
              <a:t>g</a:t>
            </a:r>
          </a:p>
        </p:txBody>
      </p:sp>
      <p:sp>
        <p:nvSpPr>
          <p:cNvPr id="445444" name="Oval 4"/>
          <p:cNvSpPr>
            <a:spLocks noChangeArrowheads="1"/>
          </p:cNvSpPr>
          <p:nvPr/>
        </p:nvSpPr>
        <p:spPr bwMode="auto">
          <a:xfrm>
            <a:off x="8077200" y="3429000"/>
            <a:ext cx="914400" cy="914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FontTx/>
              <a:buNone/>
            </a:pPr>
            <a:r>
              <a:rPr lang="en-US" altLang="zh-CN" sz="3200">
                <a:latin typeface="Arial" panose="020B0604020202020204" pitchFamily="34" charset="0"/>
                <a:ea typeface="宋体" panose="02010600030101010101" pitchFamily="2" charset="-122"/>
              </a:rPr>
              <a:t>h</a:t>
            </a:r>
          </a:p>
        </p:txBody>
      </p:sp>
      <p:grpSp>
        <p:nvGrpSpPr>
          <p:cNvPr id="445445" name="Group 5"/>
          <p:cNvGrpSpPr>
            <a:grpSpLocks/>
          </p:cNvGrpSpPr>
          <p:nvPr/>
        </p:nvGrpSpPr>
        <p:grpSpPr bwMode="auto">
          <a:xfrm>
            <a:off x="2286000" y="1905000"/>
            <a:ext cx="1752600" cy="2438400"/>
            <a:chOff x="480" y="1200"/>
            <a:chExt cx="1104" cy="1536"/>
          </a:xfrm>
        </p:grpSpPr>
        <p:sp>
          <p:nvSpPr>
            <p:cNvPr id="445446" name="Oval 6"/>
            <p:cNvSpPr>
              <a:spLocks noChangeArrowheads="1"/>
            </p:cNvSpPr>
            <p:nvPr/>
          </p:nvSpPr>
          <p:spPr bwMode="auto">
            <a:xfrm>
              <a:off x="1008" y="2160"/>
              <a:ext cx="576" cy="576"/>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FontTx/>
                <a:buNone/>
              </a:pPr>
              <a:r>
                <a:rPr lang="en-US" altLang="zh-CN" sz="3200">
                  <a:latin typeface="Arial" panose="020B0604020202020204" pitchFamily="34" charset="0"/>
                  <a:ea typeface="宋体" panose="02010600030101010101" pitchFamily="2" charset="-122"/>
                </a:rPr>
                <a:t>f</a:t>
              </a:r>
            </a:p>
          </p:txBody>
        </p:sp>
        <p:sp>
          <p:nvSpPr>
            <p:cNvPr id="445447" name="Line 7"/>
            <p:cNvSpPr>
              <a:spLocks noChangeShapeType="1"/>
            </p:cNvSpPr>
            <p:nvPr/>
          </p:nvSpPr>
          <p:spPr bwMode="auto">
            <a:xfrm>
              <a:off x="480" y="2448"/>
              <a:ext cx="52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5448" name="Text Box 8"/>
            <p:cNvSpPr txBox="1">
              <a:spLocks noChangeArrowheads="1"/>
            </p:cNvSpPr>
            <p:nvPr/>
          </p:nvSpPr>
          <p:spPr bwMode="auto">
            <a:xfrm>
              <a:off x="576" y="1200"/>
              <a:ext cx="63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3200">
                  <a:latin typeface="Arial" panose="020B0604020202020204" pitchFamily="34" charset="0"/>
                  <a:ea typeface="宋体" panose="02010600030101010101" pitchFamily="2" charset="-122"/>
                </a:rPr>
                <a:t>NP</a:t>
              </a:r>
            </a:p>
          </p:txBody>
        </p:sp>
      </p:grpSp>
      <p:grpSp>
        <p:nvGrpSpPr>
          <p:cNvPr id="445449" name="Group 9"/>
          <p:cNvGrpSpPr>
            <a:grpSpLocks/>
          </p:cNvGrpSpPr>
          <p:nvPr/>
        </p:nvGrpSpPr>
        <p:grpSpPr bwMode="auto">
          <a:xfrm>
            <a:off x="8839200" y="2438401"/>
            <a:ext cx="1524000" cy="2530475"/>
            <a:chOff x="4608" y="1536"/>
            <a:chExt cx="960" cy="1594"/>
          </a:xfrm>
        </p:grpSpPr>
        <p:sp>
          <p:nvSpPr>
            <p:cNvPr id="445450" name="Text Box 10"/>
            <p:cNvSpPr txBox="1">
              <a:spLocks noChangeArrowheads="1"/>
            </p:cNvSpPr>
            <p:nvPr/>
          </p:nvSpPr>
          <p:spPr bwMode="auto">
            <a:xfrm>
              <a:off x="4992" y="2880"/>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7:  pp</a:t>
              </a:r>
            </a:p>
          </p:txBody>
        </p:sp>
        <p:cxnSp>
          <p:nvCxnSpPr>
            <p:cNvPr id="445451" name="AutoShape 11"/>
            <p:cNvCxnSpPr>
              <a:cxnSpLocks noChangeShapeType="1"/>
              <a:stCxn id="445444" idx="7"/>
            </p:cNvCxnSpPr>
            <p:nvPr/>
          </p:nvCxnSpPr>
          <p:spPr bwMode="auto">
            <a:xfrm rot="16200000">
              <a:off x="4716" y="1728"/>
              <a:ext cx="420" cy="612"/>
            </a:xfrm>
            <a:prstGeom prst="curved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5452" name="AutoShape 12"/>
            <p:cNvCxnSpPr>
              <a:cxnSpLocks noChangeShapeType="1"/>
              <a:stCxn id="445444" idx="6"/>
              <a:endCxn id="445444" idx="5"/>
            </p:cNvCxnSpPr>
            <p:nvPr/>
          </p:nvCxnSpPr>
          <p:spPr bwMode="auto">
            <a:xfrm flipH="1">
              <a:off x="4620" y="2448"/>
              <a:ext cx="84" cy="204"/>
            </a:xfrm>
            <a:prstGeom prst="curvedConnector4">
              <a:avLst>
                <a:gd name="adj1" fmla="val -338097"/>
                <a:gd name="adj2" fmla="val 49362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5453" name="Text Box 13"/>
            <p:cNvSpPr txBox="1">
              <a:spLocks noChangeArrowheads="1"/>
            </p:cNvSpPr>
            <p:nvPr/>
          </p:nvSpPr>
          <p:spPr bwMode="auto">
            <a:xfrm>
              <a:off x="4608" y="1536"/>
              <a:ext cx="7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8: send</a:t>
              </a:r>
            </a:p>
          </p:txBody>
        </p:sp>
      </p:grpSp>
      <p:grpSp>
        <p:nvGrpSpPr>
          <p:cNvPr id="445454" name="Group 14"/>
          <p:cNvGrpSpPr>
            <a:grpSpLocks/>
          </p:cNvGrpSpPr>
          <p:nvPr/>
        </p:nvGrpSpPr>
        <p:grpSpPr bwMode="auto">
          <a:xfrm>
            <a:off x="6248400" y="2971801"/>
            <a:ext cx="1943100" cy="2073275"/>
            <a:chOff x="2976" y="1872"/>
            <a:chExt cx="1224" cy="1306"/>
          </a:xfrm>
        </p:grpSpPr>
        <p:cxnSp>
          <p:nvCxnSpPr>
            <p:cNvPr id="445455" name="AutoShape 15"/>
            <p:cNvCxnSpPr>
              <a:cxnSpLocks noChangeShapeType="1"/>
            </p:cNvCxnSpPr>
            <p:nvPr/>
          </p:nvCxnSpPr>
          <p:spPr bwMode="auto">
            <a:xfrm rot="5400000" flipV="1">
              <a:off x="3587" y="1645"/>
              <a:ext cx="1" cy="1224"/>
            </a:xfrm>
            <a:prstGeom prst="curvedConnector3">
              <a:avLst>
                <a:gd name="adj1" fmla="val -4430000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5456" name="AutoShape 16"/>
            <p:cNvCxnSpPr>
              <a:cxnSpLocks noChangeShapeType="1"/>
              <a:stCxn id="445443" idx="6"/>
              <a:endCxn id="445443" idx="5"/>
            </p:cNvCxnSpPr>
            <p:nvPr/>
          </p:nvCxnSpPr>
          <p:spPr bwMode="auto">
            <a:xfrm flipH="1">
              <a:off x="2988" y="2448"/>
              <a:ext cx="84" cy="204"/>
            </a:xfrm>
            <a:prstGeom prst="curvedConnector4">
              <a:avLst>
                <a:gd name="adj1" fmla="val -327384"/>
                <a:gd name="adj2" fmla="val 473037"/>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5457" name="Text Box 17"/>
            <p:cNvSpPr txBox="1">
              <a:spLocks noChangeArrowheads="1"/>
            </p:cNvSpPr>
            <p:nvPr/>
          </p:nvSpPr>
          <p:spPr bwMode="auto">
            <a:xfrm>
              <a:off x="3360" y="2928"/>
              <a:ext cx="7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3:  adj</a:t>
              </a:r>
            </a:p>
          </p:txBody>
        </p:sp>
        <p:sp>
          <p:nvSpPr>
            <p:cNvPr id="445458" name="Text Box 18"/>
            <p:cNvSpPr txBox="1">
              <a:spLocks noChangeArrowheads="1"/>
            </p:cNvSpPr>
            <p:nvPr/>
          </p:nvSpPr>
          <p:spPr bwMode="auto">
            <a:xfrm>
              <a:off x="3168" y="1872"/>
              <a:ext cx="7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4: noun</a:t>
              </a:r>
            </a:p>
          </p:txBody>
        </p:sp>
      </p:grpSp>
      <p:grpSp>
        <p:nvGrpSpPr>
          <p:cNvPr id="445459" name="Group 19"/>
          <p:cNvGrpSpPr>
            <a:grpSpLocks/>
          </p:cNvGrpSpPr>
          <p:nvPr/>
        </p:nvGrpSpPr>
        <p:grpSpPr bwMode="auto">
          <a:xfrm>
            <a:off x="3905250" y="2819401"/>
            <a:ext cx="1714500" cy="2149475"/>
            <a:chOff x="1500" y="1776"/>
            <a:chExt cx="1080" cy="1354"/>
          </a:xfrm>
        </p:grpSpPr>
        <p:cxnSp>
          <p:nvCxnSpPr>
            <p:cNvPr id="445460" name="AutoShape 20"/>
            <p:cNvCxnSpPr>
              <a:cxnSpLocks noChangeShapeType="1"/>
              <a:stCxn id="445446" idx="5"/>
              <a:endCxn id="445443" idx="3"/>
            </p:cNvCxnSpPr>
            <p:nvPr/>
          </p:nvCxnSpPr>
          <p:spPr bwMode="auto">
            <a:xfrm rot="16200000" flipH="1">
              <a:off x="2039" y="2113"/>
              <a:ext cx="1" cy="1080"/>
            </a:xfrm>
            <a:prstGeom prst="curvedConnector3">
              <a:avLst>
                <a:gd name="adj1" fmla="val 2280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5461" name="AutoShape 21"/>
            <p:cNvCxnSpPr>
              <a:cxnSpLocks noChangeShapeType="1"/>
              <a:stCxn id="445446" idx="7"/>
              <a:endCxn id="445443" idx="1"/>
            </p:cNvCxnSpPr>
            <p:nvPr/>
          </p:nvCxnSpPr>
          <p:spPr bwMode="auto">
            <a:xfrm rot="5400000" flipV="1">
              <a:off x="2039" y="1705"/>
              <a:ext cx="1" cy="1080"/>
            </a:xfrm>
            <a:prstGeom prst="curvedConnector3">
              <a:avLst>
                <a:gd name="adj1" fmla="val -2280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5462" name="Text Box 22"/>
            <p:cNvSpPr txBox="1">
              <a:spLocks noChangeArrowheads="1"/>
            </p:cNvSpPr>
            <p:nvPr/>
          </p:nvSpPr>
          <p:spPr bwMode="auto">
            <a:xfrm>
              <a:off x="1680" y="2880"/>
              <a:ext cx="7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2:  jump</a:t>
              </a:r>
            </a:p>
          </p:txBody>
        </p:sp>
        <p:sp>
          <p:nvSpPr>
            <p:cNvPr id="445463" name="Text Box 23"/>
            <p:cNvSpPr txBox="1">
              <a:spLocks noChangeArrowheads="1"/>
            </p:cNvSpPr>
            <p:nvPr/>
          </p:nvSpPr>
          <p:spPr bwMode="auto">
            <a:xfrm>
              <a:off x="1776" y="1776"/>
              <a:ext cx="7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1: det</a:t>
              </a:r>
            </a:p>
          </p:txBody>
        </p:sp>
      </p:grpSp>
      <p:grpSp>
        <p:nvGrpSpPr>
          <p:cNvPr id="445464" name="Group 24"/>
          <p:cNvGrpSpPr>
            <a:grpSpLocks/>
          </p:cNvGrpSpPr>
          <p:nvPr/>
        </p:nvGrpSpPr>
        <p:grpSpPr bwMode="auto">
          <a:xfrm>
            <a:off x="3429000" y="1143000"/>
            <a:ext cx="4953000" cy="2419350"/>
            <a:chOff x="1200" y="720"/>
            <a:chExt cx="3120" cy="1524"/>
          </a:xfrm>
        </p:grpSpPr>
        <p:cxnSp>
          <p:nvCxnSpPr>
            <p:cNvPr id="445465" name="AutoShape 25"/>
            <p:cNvCxnSpPr>
              <a:cxnSpLocks noChangeShapeType="1"/>
            </p:cNvCxnSpPr>
            <p:nvPr/>
          </p:nvCxnSpPr>
          <p:spPr bwMode="auto">
            <a:xfrm rot="5400000" flipV="1">
              <a:off x="2760" y="744"/>
              <a:ext cx="84" cy="2916"/>
            </a:xfrm>
            <a:prstGeom prst="curvedConnector3">
              <a:avLst>
                <a:gd name="adj1" fmla="val -91786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5466" name="AutoShape 26"/>
            <p:cNvCxnSpPr>
              <a:cxnSpLocks noChangeShapeType="1"/>
            </p:cNvCxnSpPr>
            <p:nvPr/>
          </p:nvCxnSpPr>
          <p:spPr bwMode="auto">
            <a:xfrm rot="5400000" flipV="1">
              <a:off x="2759" y="601"/>
              <a:ext cx="1" cy="3120"/>
            </a:xfrm>
            <a:prstGeom prst="curvedConnector3">
              <a:avLst>
                <a:gd name="adj1" fmla="val -14800000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5467" name="Text Box 27"/>
            <p:cNvSpPr txBox="1">
              <a:spLocks noChangeArrowheads="1"/>
            </p:cNvSpPr>
            <p:nvPr/>
          </p:nvSpPr>
          <p:spPr bwMode="auto">
            <a:xfrm>
              <a:off x="2256" y="1392"/>
              <a:ext cx="7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5:  pron.</a:t>
              </a:r>
            </a:p>
          </p:txBody>
        </p:sp>
        <p:sp>
          <p:nvSpPr>
            <p:cNvPr id="445468" name="Text Box 28"/>
            <p:cNvSpPr txBox="1">
              <a:spLocks noChangeArrowheads="1"/>
            </p:cNvSpPr>
            <p:nvPr/>
          </p:nvSpPr>
          <p:spPr bwMode="auto">
            <a:xfrm>
              <a:off x="2352" y="720"/>
              <a:ext cx="7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FontTx/>
                <a:buNone/>
              </a:pPr>
              <a:r>
                <a:rPr lang="en-US" altLang="zh-CN" sz="2000">
                  <a:latin typeface="Arial" panose="020B0604020202020204" pitchFamily="34" charset="0"/>
                  <a:ea typeface="宋体" panose="02010600030101010101" pitchFamily="2" charset="-122"/>
                </a:rPr>
                <a:t>6: prop.</a:t>
              </a:r>
            </a:p>
          </p:txBody>
        </p:sp>
      </p:grpSp>
    </p:spTree>
    <p:extLst>
      <p:ext uri="{BB962C8B-B14F-4D97-AF65-F5344CB8AC3E}">
        <p14:creationId xmlns:p14="http://schemas.microsoft.com/office/powerpoint/2010/main" val="37770198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445445"/>
                                        </p:tgtEl>
                                        <p:attrNameLst>
                                          <p:attrName>style.visibility</p:attrName>
                                        </p:attrNameLst>
                                      </p:cBhvr>
                                      <p:to>
                                        <p:strVal val="visible"/>
                                      </p:to>
                                    </p:set>
                                    <p:animEffect transition="in" filter="wipe(left)">
                                      <p:cBhvr>
                                        <p:cTn id="7" dur="500"/>
                                        <p:tgtEl>
                                          <p:spTgt spid="445445"/>
                                        </p:tgtEl>
                                      </p:cBhvr>
                                    </p:animEffect>
                                  </p:childTnLst>
                                </p:cTn>
                              </p:par>
                            </p:childTnLst>
                          </p:cTn>
                        </p:par>
                        <p:par>
                          <p:cTn id="8" fill="hold" nodeType="afterGroup">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445459"/>
                                        </p:tgtEl>
                                        <p:attrNameLst>
                                          <p:attrName>style.visibility</p:attrName>
                                        </p:attrNameLst>
                                      </p:cBhvr>
                                      <p:to>
                                        <p:strVal val="visible"/>
                                      </p:to>
                                    </p:set>
                                    <p:animEffect transition="in" filter="wipe(left)">
                                      <p:cBhvr>
                                        <p:cTn id="11" dur="500"/>
                                        <p:tgtEl>
                                          <p:spTgt spid="445459"/>
                                        </p:tgtEl>
                                      </p:cBhvr>
                                    </p:animEffect>
                                  </p:childTnLst>
                                </p:cTn>
                              </p:par>
                            </p:childTnLst>
                          </p:cTn>
                        </p:par>
                        <p:par>
                          <p:cTn id="12" fill="hold" nodeType="afterGroup">
                            <p:stCondLst>
                              <p:cond delay="3000"/>
                            </p:stCondLst>
                            <p:childTnLst>
                              <p:par>
                                <p:cTn id="13" presetID="12" presetClass="entr" presetSubtype="1" fill="hold" grpId="0" nodeType="afterEffect">
                                  <p:stCondLst>
                                    <p:cond delay="1000"/>
                                  </p:stCondLst>
                                  <p:childTnLst>
                                    <p:set>
                                      <p:cBhvr>
                                        <p:cTn id="14" dur="1" fill="hold">
                                          <p:stCondLst>
                                            <p:cond delay="0"/>
                                          </p:stCondLst>
                                        </p:cTn>
                                        <p:tgtEl>
                                          <p:spTgt spid="445443"/>
                                        </p:tgtEl>
                                        <p:attrNameLst>
                                          <p:attrName>style.visibility</p:attrName>
                                        </p:attrNameLst>
                                      </p:cBhvr>
                                      <p:to>
                                        <p:strVal val="visible"/>
                                      </p:to>
                                    </p:set>
                                    <p:anim calcmode="lin" valueType="num">
                                      <p:cBhvr additive="base">
                                        <p:cTn id="15" dur="500"/>
                                        <p:tgtEl>
                                          <p:spTgt spid="445443"/>
                                        </p:tgtEl>
                                        <p:attrNameLst>
                                          <p:attrName>ppt_y</p:attrName>
                                        </p:attrNameLst>
                                      </p:cBhvr>
                                      <p:tavLst>
                                        <p:tav tm="0">
                                          <p:val>
                                            <p:strVal val="#ppt_y-#ppt_h*1.125000"/>
                                          </p:val>
                                        </p:tav>
                                        <p:tav tm="100000">
                                          <p:val>
                                            <p:strVal val="#ppt_y"/>
                                          </p:val>
                                        </p:tav>
                                      </p:tavLst>
                                    </p:anim>
                                    <p:animEffect transition="in" filter="wipe(down)">
                                      <p:cBhvr>
                                        <p:cTn id="16" dur="500"/>
                                        <p:tgtEl>
                                          <p:spTgt spid="445443"/>
                                        </p:tgtEl>
                                      </p:cBhvr>
                                    </p:animEffect>
                                  </p:childTnLst>
                                </p:cTn>
                              </p:par>
                            </p:childTnLst>
                          </p:cTn>
                        </p:par>
                        <p:par>
                          <p:cTn id="17" fill="hold" nodeType="afterGroup">
                            <p:stCondLst>
                              <p:cond delay="4500"/>
                            </p:stCondLst>
                            <p:childTnLst>
                              <p:par>
                                <p:cTn id="18" presetID="22" presetClass="entr" presetSubtype="8" fill="hold" nodeType="afterEffect">
                                  <p:stCondLst>
                                    <p:cond delay="1000"/>
                                  </p:stCondLst>
                                  <p:childTnLst>
                                    <p:set>
                                      <p:cBhvr>
                                        <p:cTn id="19" dur="1" fill="hold">
                                          <p:stCondLst>
                                            <p:cond delay="0"/>
                                          </p:stCondLst>
                                        </p:cTn>
                                        <p:tgtEl>
                                          <p:spTgt spid="445454"/>
                                        </p:tgtEl>
                                        <p:attrNameLst>
                                          <p:attrName>style.visibility</p:attrName>
                                        </p:attrNameLst>
                                      </p:cBhvr>
                                      <p:to>
                                        <p:strVal val="visible"/>
                                      </p:to>
                                    </p:set>
                                    <p:animEffect transition="in" filter="wipe(left)">
                                      <p:cBhvr>
                                        <p:cTn id="20" dur="500"/>
                                        <p:tgtEl>
                                          <p:spTgt spid="445454"/>
                                        </p:tgtEl>
                                      </p:cBhvr>
                                    </p:animEffect>
                                  </p:childTnLst>
                                </p:cTn>
                              </p:par>
                            </p:childTnLst>
                          </p:cTn>
                        </p:par>
                        <p:par>
                          <p:cTn id="21" fill="hold" nodeType="afterGroup">
                            <p:stCondLst>
                              <p:cond delay="6000"/>
                            </p:stCondLst>
                            <p:childTnLst>
                              <p:par>
                                <p:cTn id="22" presetID="22" presetClass="entr" presetSubtype="8" fill="hold" nodeType="afterEffect">
                                  <p:stCondLst>
                                    <p:cond delay="1000"/>
                                  </p:stCondLst>
                                  <p:childTnLst>
                                    <p:set>
                                      <p:cBhvr>
                                        <p:cTn id="23" dur="1" fill="hold">
                                          <p:stCondLst>
                                            <p:cond delay="0"/>
                                          </p:stCondLst>
                                        </p:cTn>
                                        <p:tgtEl>
                                          <p:spTgt spid="445464"/>
                                        </p:tgtEl>
                                        <p:attrNameLst>
                                          <p:attrName>style.visibility</p:attrName>
                                        </p:attrNameLst>
                                      </p:cBhvr>
                                      <p:to>
                                        <p:strVal val="visible"/>
                                      </p:to>
                                    </p:set>
                                    <p:animEffect transition="in" filter="wipe(left)">
                                      <p:cBhvr>
                                        <p:cTn id="24" dur="500"/>
                                        <p:tgtEl>
                                          <p:spTgt spid="445464"/>
                                        </p:tgtEl>
                                      </p:cBhvr>
                                    </p:animEffect>
                                  </p:childTnLst>
                                </p:cTn>
                              </p:par>
                            </p:childTnLst>
                          </p:cTn>
                        </p:par>
                        <p:par>
                          <p:cTn id="25" fill="hold" nodeType="afterGroup">
                            <p:stCondLst>
                              <p:cond delay="7500"/>
                            </p:stCondLst>
                            <p:childTnLst>
                              <p:par>
                                <p:cTn id="26" presetID="12" presetClass="entr" presetSubtype="2" fill="hold" grpId="0" nodeType="afterEffect">
                                  <p:stCondLst>
                                    <p:cond delay="1000"/>
                                  </p:stCondLst>
                                  <p:childTnLst>
                                    <p:set>
                                      <p:cBhvr>
                                        <p:cTn id="27" dur="1" fill="hold">
                                          <p:stCondLst>
                                            <p:cond delay="0"/>
                                          </p:stCondLst>
                                        </p:cTn>
                                        <p:tgtEl>
                                          <p:spTgt spid="445444"/>
                                        </p:tgtEl>
                                        <p:attrNameLst>
                                          <p:attrName>style.visibility</p:attrName>
                                        </p:attrNameLst>
                                      </p:cBhvr>
                                      <p:to>
                                        <p:strVal val="visible"/>
                                      </p:to>
                                    </p:set>
                                    <p:anim calcmode="lin" valueType="num">
                                      <p:cBhvr additive="base">
                                        <p:cTn id="28" dur="500"/>
                                        <p:tgtEl>
                                          <p:spTgt spid="445444"/>
                                        </p:tgtEl>
                                        <p:attrNameLst>
                                          <p:attrName>ppt_x</p:attrName>
                                        </p:attrNameLst>
                                      </p:cBhvr>
                                      <p:tavLst>
                                        <p:tav tm="0">
                                          <p:val>
                                            <p:strVal val="#ppt_x+#ppt_w*1.125000"/>
                                          </p:val>
                                        </p:tav>
                                        <p:tav tm="100000">
                                          <p:val>
                                            <p:strVal val="#ppt_x"/>
                                          </p:val>
                                        </p:tav>
                                      </p:tavLst>
                                    </p:anim>
                                    <p:animEffect transition="in" filter="wipe(left)">
                                      <p:cBhvr>
                                        <p:cTn id="29" dur="500"/>
                                        <p:tgtEl>
                                          <p:spTgt spid="445444"/>
                                        </p:tgtEl>
                                      </p:cBhvr>
                                    </p:animEffect>
                                  </p:childTnLst>
                                </p:cTn>
                              </p:par>
                            </p:childTnLst>
                          </p:cTn>
                        </p:par>
                        <p:par>
                          <p:cTn id="30" fill="hold" nodeType="afterGroup">
                            <p:stCondLst>
                              <p:cond delay="9000"/>
                            </p:stCondLst>
                            <p:childTnLst>
                              <p:par>
                                <p:cTn id="31" presetID="22" presetClass="entr" presetSubtype="8" fill="hold" nodeType="afterEffect">
                                  <p:stCondLst>
                                    <p:cond delay="1000"/>
                                  </p:stCondLst>
                                  <p:childTnLst>
                                    <p:set>
                                      <p:cBhvr>
                                        <p:cTn id="32" dur="1" fill="hold">
                                          <p:stCondLst>
                                            <p:cond delay="0"/>
                                          </p:stCondLst>
                                        </p:cTn>
                                        <p:tgtEl>
                                          <p:spTgt spid="445449"/>
                                        </p:tgtEl>
                                        <p:attrNameLst>
                                          <p:attrName>style.visibility</p:attrName>
                                        </p:attrNameLst>
                                      </p:cBhvr>
                                      <p:to>
                                        <p:strVal val="visible"/>
                                      </p:to>
                                    </p:set>
                                    <p:animEffect transition="in" filter="wipe(left)">
                                      <p:cBhvr>
                                        <p:cTn id="33" dur="500"/>
                                        <p:tgtEl>
                                          <p:spTgt spid="445449"/>
                                        </p:tgtEl>
                                      </p:cBhvr>
                                    </p:animEffect>
                                  </p:childTnLst>
                                </p:cTn>
                              </p:par>
                            </p:childTnLst>
                          </p:cTn>
                        </p:par>
                        <p:par>
                          <p:cTn id="34" fill="hold" nodeType="afterGroup">
                            <p:stCondLst>
                              <p:cond delay="10500"/>
                            </p:stCondLst>
                            <p:childTnLst>
                              <p:par>
                                <p:cTn id="35" presetID="12" presetClass="entr" presetSubtype="8" fill="hold" grpId="0" nodeType="afterEffect">
                                  <p:stCondLst>
                                    <p:cond delay="1000"/>
                                  </p:stCondLst>
                                  <p:childTnLst>
                                    <p:set>
                                      <p:cBhvr>
                                        <p:cTn id="36" dur="1" fill="hold">
                                          <p:stCondLst>
                                            <p:cond delay="0"/>
                                          </p:stCondLst>
                                        </p:cTn>
                                        <p:tgtEl>
                                          <p:spTgt spid="445442"/>
                                        </p:tgtEl>
                                        <p:attrNameLst>
                                          <p:attrName>style.visibility</p:attrName>
                                        </p:attrNameLst>
                                      </p:cBhvr>
                                      <p:to>
                                        <p:strVal val="visible"/>
                                      </p:to>
                                    </p:set>
                                    <p:anim calcmode="lin" valueType="num">
                                      <p:cBhvr additive="base">
                                        <p:cTn id="37" dur="500"/>
                                        <p:tgtEl>
                                          <p:spTgt spid="445442"/>
                                        </p:tgtEl>
                                        <p:attrNameLst>
                                          <p:attrName>ppt_x</p:attrName>
                                        </p:attrNameLst>
                                      </p:cBhvr>
                                      <p:tavLst>
                                        <p:tav tm="0">
                                          <p:val>
                                            <p:strVal val="#ppt_x-#ppt_w*1.125000"/>
                                          </p:val>
                                        </p:tav>
                                        <p:tav tm="100000">
                                          <p:val>
                                            <p:strVal val="#ppt_x"/>
                                          </p:val>
                                        </p:tav>
                                      </p:tavLst>
                                    </p:anim>
                                    <p:animEffect transition="in" filter="wipe(right)">
                                      <p:cBhvr>
                                        <p:cTn id="38" dur="500"/>
                                        <p:tgtEl>
                                          <p:spTgt spid="445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autoUpdateAnimBg="0"/>
      <p:bldP spid="445443" grpId="0" animBg="1" autoUpdateAnimBg="0"/>
      <p:bldP spid="445444"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9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2098675"/>
            <a:ext cx="7971014"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3949700" y="5918200"/>
            <a:ext cx="51689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0"/>
              </a:spcBef>
              <a:buFontTx/>
              <a:buNone/>
            </a:pPr>
            <a:r>
              <a:rPr lang="zh-CN" altLang="en-US" sz="4000" dirty="0">
                <a:latin typeface="Tahoma" panose="020B0604030504040204" pitchFamily="34" charset="0"/>
                <a:ea typeface="华文新魏" panose="02010800040101010101" pitchFamily="2" charset="-122"/>
              </a:rPr>
              <a:t>句子的扩充转移网络</a:t>
            </a:r>
          </a:p>
        </p:txBody>
      </p:sp>
    </p:spTree>
    <p:extLst>
      <p:ext uri="{BB962C8B-B14F-4D97-AF65-F5344CB8AC3E}">
        <p14:creationId xmlns:p14="http://schemas.microsoft.com/office/powerpoint/2010/main" val="113231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zh-CN" altLang="en-US" smtClean="0"/>
              <a:t>词汇功能语法</a:t>
            </a:r>
            <a:r>
              <a:rPr lang="en-US" altLang="zh-CN" smtClean="0"/>
              <a:t>(LFG) </a:t>
            </a:r>
            <a:endParaRPr lang="en-US" altLang="zh-CN" dirty="0"/>
          </a:p>
        </p:txBody>
      </p:sp>
      <p:sp>
        <p:nvSpPr>
          <p:cNvPr id="446467" name="Rectangle 3"/>
          <p:cNvSpPr>
            <a:spLocks noGrp="1" noChangeArrowheads="1"/>
          </p:cNvSpPr>
          <p:nvPr>
            <p:ph idx="1"/>
          </p:nvPr>
        </p:nvSpPr>
        <p:spPr/>
        <p:txBody>
          <a:bodyPr/>
          <a:lstStyle/>
          <a:p>
            <a:r>
              <a:rPr lang="en-US" altLang="zh-CN" dirty="0" smtClean="0"/>
              <a:t>   LFG</a:t>
            </a:r>
            <a:r>
              <a:rPr lang="zh-CN" altLang="en-US" dirty="0" smtClean="0"/>
              <a:t>用一种结构来表达特征、功能、词汇和成分的顺序。</a:t>
            </a:r>
            <a:endParaRPr lang="en-US" altLang="zh-CN" dirty="0" smtClean="0"/>
          </a:p>
          <a:p>
            <a:r>
              <a:rPr lang="en-US" altLang="zh-CN" dirty="0" smtClean="0"/>
              <a:t>LFG</a:t>
            </a:r>
            <a:r>
              <a:rPr lang="zh-CN" altLang="en-US" dirty="0" smtClean="0"/>
              <a:t>对句子的描述分为两部分：</a:t>
            </a:r>
          </a:p>
          <a:p>
            <a:pPr lvl="1"/>
            <a:r>
              <a:rPr lang="zh-CN" altLang="en-US" dirty="0" smtClean="0"/>
              <a:t>直接成分结构</a:t>
            </a:r>
            <a:r>
              <a:rPr lang="en-US" altLang="zh-CN" dirty="0" smtClean="0"/>
              <a:t>(Constituent Structure,</a:t>
            </a:r>
            <a:r>
              <a:rPr lang="zh-CN" altLang="en-US" dirty="0" smtClean="0"/>
              <a:t>简称</a:t>
            </a:r>
            <a:r>
              <a:rPr lang="en-US" altLang="zh-CN" dirty="0" smtClean="0"/>
              <a:t>C- Structure);</a:t>
            </a:r>
          </a:p>
          <a:p>
            <a:pPr lvl="1"/>
            <a:r>
              <a:rPr lang="zh-CN" altLang="en-US" dirty="0" smtClean="0"/>
              <a:t>功能结构</a:t>
            </a:r>
            <a:r>
              <a:rPr lang="en-US" altLang="zh-CN" dirty="0" smtClean="0"/>
              <a:t>(Functional Structure,</a:t>
            </a:r>
            <a:r>
              <a:rPr lang="zh-CN" altLang="en-US" dirty="0" smtClean="0"/>
              <a:t>简称</a:t>
            </a:r>
            <a:r>
              <a:rPr lang="en-US" altLang="zh-CN" dirty="0" smtClean="0"/>
              <a:t>F-structure)</a:t>
            </a:r>
            <a:r>
              <a:rPr lang="zh-CN" altLang="en-US" dirty="0" smtClean="0"/>
              <a:t>。</a:t>
            </a:r>
            <a:endParaRPr lang="zh-CN" altLang="en-US" dirty="0"/>
          </a:p>
        </p:txBody>
      </p:sp>
    </p:spTree>
    <p:extLst>
      <p:ext uri="{BB962C8B-B14F-4D97-AF65-F5344CB8AC3E}">
        <p14:creationId xmlns:p14="http://schemas.microsoft.com/office/powerpoint/2010/main" val="245795873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46466"/>
                                        </p:tgtEl>
                                        <p:attrNameLst>
                                          <p:attrName>style.visibility</p:attrName>
                                        </p:attrNameLst>
                                      </p:cBhvr>
                                      <p:to>
                                        <p:strVal val="visible"/>
                                      </p:to>
                                    </p:set>
                                    <p:anim calcmode="lin" valueType="num">
                                      <p:cBhvr additive="base">
                                        <p:cTn id="7" dur="500" fill="hold"/>
                                        <p:tgtEl>
                                          <p:spTgt spid="446466"/>
                                        </p:tgtEl>
                                        <p:attrNameLst>
                                          <p:attrName>ppt_x</p:attrName>
                                        </p:attrNameLst>
                                      </p:cBhvr>
                                      <p:tavLst>
                                        <p:tav tm="0">
                                          <p:val>
                                            <p:strVal val="0-#ppt_w/2"/>
                                          </p:val>
                                        </p:tav>
                                        <p:tav tm="100000">
                                          <p:val>
                                            <p:strVal val="#ppt_x"/>
                                          </p:val>
                                        </p:tav>
                                      </p:tavLst>
                                    </p:anim>
                                    <p:anim calcmode="lin" valueType="num">
                                      <p:cBhvr additive="base">
                                        <p:cTn id="8" dur="500" fill="hold"/>
                                        <p:tgtEl>
                                          <p:spTgt spid="4464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446467">
                                            <p:txEl>
                                              <p:pRg st="0" end="0"/>
                                            </p:txEl>
                                          </p:spTgt>
                                        </p:tgtEl>
                                        <p:attrNameLst>
                                          <p:attrName>style.visibility</p:attrName>
                                        </p:attrNameLst>
                                      </p:cBhvr>
                                      <p:to>
                                        <p:strVal val="visible"/>
                                      </p:to>
                                    </p:set>
                                    <p:anim calcmode="lin" valueType="num">
                                      <p:cBhvr additive="base">
                                        <p:cTn id="12" dur="500" fill="hold"/>
                                        <p:tgtEl>
                                          <p:spTgt spid="4464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4646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446467">
                                            <p:txEl>
                                              <p:pRg st="1" end="1"/>
                                            </p:txEl>
                                          </p:spTgt>
                                        </p:tgtEl>
                                        <p:attrNameLst>
                                          <p:attrName>style.visibility</p:attrName>
                                        </p:attrNameLst>
                                      </p:cBhvr>
                                      <p:to>
                                        <p:strVal val="visible"/>
                                      </p:to>
                                    </p:set>
                                    <p:anim calcmode="lin" valueType="num">
                                      <p:cBhvr additive="base">
                                        <p:cTn id="17" dur="500" fill="hold"/>
                                        <p:tgtEl>
                                          <p:spTgt spid="44646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46467">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446467">
                                            <p:txEl>
                                              <p:pRg st="2" end="2"/>
                                            </p:txEl>
                                          </p:spTgt>
                                        </p:tgtEl>
                                        <p:attrNameLst>
                                          <p:attrName>style.visibility</p:attrName>
                                        </p:attrNameLst>
                                      </p:cBhvr>
                                      <p:to>
                                        <p:strVal val="visible"/>
                                      </p:to>
                                    </p:set>
                                    <p:anim calcmode="lin" valueType="num">
                                      <p:cBhvr additive="base">
                                        <p:cTn id="22" dur="500" fill="hold"/>
                                        <p:tgtEl>
                                          <p:spTgt spid="446467">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46467">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446467">
                                            <p:txEl>
                                              <p:pRg st="3" end="3"/>
                                            </p:txEl>
                                          </p:spTgt>
                                        </p:tgtEl>
                                        <p:attrNameLst>
                                          <p:attrName>style.visibility</p:attrName>
                                        </p:attrNameLst>
                                      </p:cBhvr>
                                      <p:to>
                                        <p:strVal val="visible"/>
                                      </p:to>
                                    </p:set>
                                    <p:anim calcmode="lin" valueType="num">
                                      <p:cBhvr additive="base">
                                        <p:cTn id="27" dur="500" fill="hold"/>
                                        <p:tgtEl>
                                          <p:spTgt spid="446467">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464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autoUpdateAnimBg="0"/>
      <p:bldP spid="446467" grpId="0" build="p" bldLvl="2" autoUpdateAnimBg="0" advAuto="100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rmAutofit/>
          </a:bodyPr>
          <a:lstStyle/>
          <a:p>
            <a:r>
              <a:rPr lang="zh-CN" altLang="en-US" dirty="0"/>
              <a:t>用</a:t>
            </a:r>
            <a:r>
              <a:rPr lang="en-US" altLang="zh-CN" dirty="0"/>
              <a:t>LFG</a:t>
            </a:r>
            <a:r>
              <a:rPr lang="zh-CN" altLang="en-US" dirty="0"/>
              <a:t>语法对句子进行分析的</a:t>
            </a:r>
            <a:r>
              <a:rPr lang="zh-CN" altLang="en-US" dirty="0" smtClean="0"/>
              <a:t>过程</a:t>
            </a:r>
            <a:endParaRPr lang="zh-CN" altLang="en-US" dirty="0"/>
          </a:p>
        </p:txBody>
      </p:sp>
      <p:sp>
        <p:nvSpPr>
          <p:cNvPr id="447490" name="Rectangle 2"/>
          <p:cNvSpPr>
            <a:spLocks noGrp="1" noChangeArrowheads="1"/>
          </p:cNvSpPr>
          <p:nvPr>
            <p:ph idx="1"/>
          </p:nvPr>
        </p:nvSpPr>
        <p:spPr/>
        <p:txBody>
          <a:bodyPr/>
          <a:lstStyle/>
          <a:p>
            <a:r>
              <a:rPr lang="zh-CN" altLang="en-US" dirty="0" smtClean="0"/>
              <a:t>用上下文无关语法分析获得</a:t>
            </a:r>
            <a:r>
              <a:rPr lang="en-US" altLang="zh-CN" dirty="0" smtClean="0"/>
              <a:t>C-structure</a:t>
            </a:r>
            <a:r>
              <a:rPr lang="zh-CN" altLang="en-US" dirty="0" smtClean="0"/>
              <a:t>，不考虑语法中的下标；该</a:t>
            </a:r>
            <a:r>
              <a:rPr lang="en-US" altLang="zh-CN" dirty="0" smtClean="0"/>
              <a:t>C-structure</a:t>
            </a:r>
            <a:r>
              <a:rPr lang="zh-CN" altLang="en-US" dirty="0" smtClean="0"/>
              <a:t>就是一棵直接成分树；</a:t>
            </a:r>
          </a:p>
          <a:p>
            <a:pPr lvl="1"/>
            <a:r>
              <a:rPr lang="zh-CN" altLang="en-US" dirty="0" smtClean="0"/>
              <a:t>将各个非叶节点定义为变量，根据词汇规则和语法规则中的下标，建立功能描述</a:t>
            </a:r>
            <a:r>
              <a:rPr lang="en-US" altLang="zh-CN" dirty="0" smtClean="0"/>
              <a:t>(</a:t>
            </a:r>
            <a:r>
              <a:rPr lang="zh-CN" altLang="en-US" dirty="0" smtClean="0"/>
              <a:t>一组方程式</a:t>
            </a:r>
            <a:r>
              <a:rPr lang="en-US" altLang="zh-CN" dirty="0" smtClean="0"/>
              <a:t>)</a:t>
            </a:r>
            <a:r>
              <a:rPr lang="zh-CN" altLang="en-US" dirty="0" smtClean="0"/>
              <a:t>；</a:t>
            </a:r>
          </a:p>
          <a:p>
            <a:pPr lvl="1"/>
            <a:r>
              <a:rPr lang="zh-CN" altLang="en-US" dirty="0" smtClean="0"/>
              <a:t>对方程式作代数变换，求出各个变量，获得功能结构</a:t>
            </a:r>
            <a:r>
              <a:rPr lang="en-US" altLang="zh-CN" dirty="0" smtClean="0"/>
              <a:t>F-structure</a:t>
            </a:r>
            <a:r>
              <a:rPr lang="zh-CN" altLang="en-US" dirty="0" smtClean="0"/>
              <a:t>。 </a:t>
            </a:r>
            <a:endParaRPr lang="zh-CN" altLang="en-US" dirty="0"/>
          </a:p>
        </p:txBody>
      </p:sp>
    </p:spTree>
    <p:extLst>
      <p:ext uri="{BB962C8B-B14F-4D97-AF65-F5344CB8AC3E}">
        <p14:creationId xmlns:p14="http://schemas.microsoft.com/office/powerpoint/2010/main" val="20991646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47490">
                                            <p:txEl>
                                              <p:pRg st="0" end="0"/>
                                            </p:txEl>
                                          </p:spTgt>
                                        </p:tgtEl>
                                        <p:attrNameLst>
                                          <p:attrName>style.visibility</p:attrName>
                                        </p:attrNameLst>
                                      </p:cBhvr>
                                      <p:to>
                                        <p:strVal val="visible"/>
                                      </p:to>
                                    </p:set>
                                    <p:anim calcmode="lin" valueType="num">
                                      <p:cBhvr additive="base">
                                        <p:cTn id="7" dur="500" fill="hold"/>
                                        <p:tgtEl>
                                          <p:spTgt spid="4474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7490">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447490">
                                            <p:txEl>
                                              <p:pRg st="1" end="1"/>
                                            </p:txEl>
                                          </p:spTgt>
                                        </p:tgtEl>
                                        <p:attrNameLst>
                                          <p:attrName>style.visibility</p:attrName>
                                        </p:attrNameLst>
                                      </p:cBhvr>
                                      <p:to>
                                        <p:strVal val="visible"/>
                                      </p:to>
                                    </p:set>
                                    <p:anim calcmode="lin" valueType="num">
                                      <p:cBhvr additive="base">
                                        <p:cTn id="12" dur="500" fill="hold"/>
                                        <p:tgtEl>
                                          <p:spTgt spid="44749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47490">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447490">
                                            <p:txEl>
                                              <p:pRg st="2" end="2"/>
                                            </p:txEl>
                                          </p:spTgt>
                                        </p:tgtEl>
                                        <p:attrNameLst>
                                          <p:attrName>style.visibility</p:attrName>
                                        </p:attrNameLst>
                                      </p:cBhvr>
                                      <p:to>
                                        <p:strVal val="visible"/>
                                      </p:to>
                                    </p:set>
                                    <p:anim calcmode="lin" valueType="num">
                                      <p:cBhvr additive="base">
                                        <p:cTn id="17" dur="500" fill="hold"/>
                                        <p:tgtEl>
                                          <p:spTgt spid="44749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4749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build="p" bldLvl="2" autoUpdateAnimBg="0" advAuto="100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zh-CN" altLang="en-US" dirty="0" smtClean="0"/>
              <a:t>语义的解析 </a:t>
            </a:r>
            <a:endParaRPr lang="zh-CN" altLang="en-US" dirty="0"/>
          </a:p>
        </p:txBody>
      </p:sp>
      <p:sp>
        <p:nvSpPr>
          <p:cNvPr id="448515" name="Rectangle 3"/>
          <p:cNvSpPr>
            <a:spLocks noGrp="1" noChangeArrowheads="1"/>
          </p:cNvSpPr>
          <p:nvPr>
            <p:ph idx="1"/>
          </p:nvPr>
        </p:nvSpPr>
        <p:spPr/>
        <p:txBody>
          <a:bodyPr/>
          <a:lstStyle/>
          <a:p>
            <a:r>
              <a:rPr lang="en-US" altLang="zh-CN" smtClean="0"/>
              <a:t>    </a:t>
            </a:r>
            <a:r>
              <a:rPr lang="zh-CN" altLang="en-US" smtClean="0"/>
              <a:t>语义解析的步骤如下：</a:t>
            </a:r>
          </a:p>
          <a:p>
            <a:pPr lvl="1"/>
            <a:r>
              <a:rPr lang="zh-CN" altLang="en-US" smtClean="0"/>
              <a:t> 第一步   确定每个词在句子中所表达的词义；</a:t>
            </a:r>
          </a:p>
          <a:p>
            <a:pPr lvl="1"/>
            <a:r>
              <a:rPr lang="zh-CN" altLang="en-US" smtClean="0"/>
              <a:t> 第二步   根据已有的背景知识来确定语义。</a:t>
            </a:r>
          </a:p>
          <a:p>
            <a:r>
              <a:rPr lang="zh-CN" altLang="en-US" smtClean="0"/>
              <a:t>    逻辑形式表达是一种框架式的结构，它表达一个特定形式的事例及其一系列附加的事实，如“</a:t>
            </a:r>
            <a:r>
              <a:rPr lang="en-US" altLang="zh-CN" smtClean="0"/>
              <a:t>Jack kissed Jill”</a:t>
            </a:r>
            <a:r>
              <a:rPr lang="zh-CN" altLang="en-US" smtClean="0"/>
              <a:t>，可以用如下逻辑形式来表达：</a:t>
            </a:r>
          </a:p>
          <a:p>
            <a:r>
              <a:rPr lang="zh-CN" altLang="en-US" smtClean="0"/>
              <a:t>   </a:t>
            </a:r>
            <a:r>
              <a:rPr lang="en-US" altLang="zh-CN" smtClean="0"/>
              <a:t>(PAST S1 KISS-ACTION</a:t>
            </a:r>
            <a:r>
              <a:rPr lang="zh-CN" altLang="en-US" smtClean="0"/>
              <a:t>［</a:t>
            </a:r>
            <a:r>
              <a:rPr lang="en-US" altLang="zh-CN" smtClean="0"/>
              <a:t>AGENT(NAME j1 PERSON“Jack”)</a:t>
            </a:r>
            <a:r>
              <a:rPr lang="zh-CN" altLang="en-US" smtClean="0"/>
              <a:t>］［</a:t>
            </a:r>
            <a:r>
              <a:rPr lang="en-US" altLang="zh-CN" smtClean="0"/>
              <a:t>THEM ENAME(NAME j2 PERSON“Jill”)</a:t>
            </a:r>
            <a:r>
              <a:rPr lang="zh-CN" altLang="en-US" smtClean="0"/>
              <a:t>］</a:t>
            </a:r>
            <a:r>
              <a:rPr lang="en-US" altLang="zh-CN" smtClean="0"/>
              <a:t>)   </a:t>
            </a:r>
            <a:endParaRPr lang="en-US" altLang="zh-CN"/>
          </a:p>
        </p:txBody>
      </p:sp>
    </p:spTree>
    <p:extLst>
      <p:ext uri="{BB962C8B-B14F-4D97-AF65-F5344CB8AC3E}">
        <p14:creationId xmlns:p14="http://schemas.microsoft.com/office/powerpoint/2010/main" val="21385534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48514"/>
                                        </p:tgtEl>
                                        <p:attrNameLst>
                                          <p:attrName>style.visibility</p:attrName>
                                        </p:attrNameLst>
                                      </p:cBhvr>
                                      <p:to>
                                        <p:strVal val="visible"/>
                                      </p:to>
                                    </p:set>
                                    <p:anim calcmode="lin" valueType="num">
                                      <p:cBhvr additive="base">
                                        <p:cTn id="7" dur="500" fill="hold"/>
                                        <p:tgtEl>
                                          <p:spTgt spid="448514"/>
                                        </p:tgtEl>
                                        <p:attrNameLst>
                                          <p:attrName>ppt_x</p:attrName>
                                        </p:attrNameLst>
                                      </p:cBhvr>
                                      <p:tavLst>
                                        <p:tav tm="0">
                                          <p:val>
                                            <p:strVal val="0-#ppt_w/2"/>
                                          </p:val>
                                        </p:tav>
                                        <p:tav tm="100000">
                                          <p:val>
                                            <p:strVal val="#ppt_x"/>
                                          </p:val>
                                        </p:tav>
                                      </p:tavLst>
                                    </p:anim>
                                    <p:anim calcmode="lin" valueType="num">
                                      <p:cBhvr additive="base">
                                        <p:cTn id="8" dur="500" fill="hold"/>
                                        <p:tgtEl>
                                          <p:spTgt spid="4485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448515">
                                            <p:txEl>
                                              <p:pRg st="0" end="0"/>
                                            </p:txEl>
                                          </p:spTgt>
                                        </p:tgtEl>
                                        <p:attrNameLst>
                                          <p:attrName>style.visibility</p:attrName>
                                        </p:attrNameLst>
                                      </p:cBhvr>
                                      <p:to>
                                        <p:strVal val="visible"/>
                                      </p:to>
                                    </p:set>
                                    <p:anim calcmode="lin" valueType="num">
                                      <p:cBhvr additive="base">
                                        <p:cTn id="12" dur="500" fill="hold"/>
                                        <p:tgtEl>
                                          <p:spTgt spid="4485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48515">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448515">
                                            <p:txEl>
                                              <p:pRg st="1" end="1"/>
                                            </p:txEl>
                                          </p:spTgt>
                                        </p:tgtEl>
                                        <p:attrNameLst>
                                          <p:attrName>style.visibility</p:attrName>
                                        </p:attrNameLst>
                                      </p:cBhvr>
                                      <p:to>
                                        <p:strVal val="visible"/>
                                      </p:to>
                                    </p:set>
                                    <p:anim calcmode="lin" valueType="num">
                                      <p:cBhvr additive="base">
                                        <p:cTn id="17" dur="500" fill="hold"/>
                                        <p:tgtEl>
                                          <p:spTgt spid="44851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48515">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448515">
                                            <p:txEl>
                                              <p:pRg st="2" end="2"/>
                                            </p:txEl>
                                          </p:spTgt>
                                        </p:tgtEl>
                                        <p:attrNameLst>
                                          <p:attrName>style.visibility</p:attrName>
                                        </p:attrNameLst>
                                      </p:cBhvr>
                                      <p:to>
                                        <p:strVal val="visible"/>
                                      </p:to>
                                    </p:set>
                                    <p:anim calcmode="lin" valueType="num">
                                      <p:cBhvr additive="base">
                                        <p:cTn id="22" dur="500" fill="hold"/>
                                        <p:tgtEl>
                                          <p:spTgt spid="448515">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48515">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448515">
                                            <p:txEl>
                                              <p:pRg st="3" end="3"/>
                                            </p:txEl>
                                          </p:spTgt>
                                        </p:tgtEl>
                                        <p:attrNameLst>
                                          <p:attrName>style.visibility</p:attrName>
                                        </p:attrNameLst>
                                      </p:cBhvr>
                                      <p:to>
                                        <p:strVal val="visible"/>
                                      </p:to>
                                    </p:set>
                                    <p:anim calcmode="lin" valueType="num">
                                      <p:cBhvr additive="base">
                                        <p:cTn id="27" dur="500" fill="hold"/>
                                        <p:tgtEl>
                                          <p:spTgt spid="44851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48515">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0"/>
                            </p:stCondLst>
                            <p:childTnLst>
                              <p:par>
                                <p:cTn id="30" presetID="2" presetClass="entr" presetSubtype="8" fill="hold" grpId="0" nodeType="afterEffect">
                                  <p:stCondLst>
                                    <p:cond delay="1000"/>
                                  </p:stCondLst>
                                  <p:childTnLst>
                                    <p:set>
                                      <p:cBhvr>
                                        <p:cTn id="31" dur="1" fill="hold">
                                          <p:stCondLst>
                                            <p:cond delay="0"/>
                                          </p:stCondLst>
                                        </p:cTn>
                                        <p:tgtEl>
                                          <p:spTgt spid="448515">
                                            <p:txEl>
                                              <p:pRg st="4" end="4"/>
                                            </p:txEl>
                                          </p:spTgt>
                                        </p:tgtEl>
                                        <p:attrNameLst>
                                          <p:attrName>style.visibility</p:attrName>
                                        </p:attrNameLst>
                                      </p:cBhvr>
                                      <p:to>
                                        <p:strVal val="visible"/>
                                      </p:to>
                                    </p:set>
                                    <p:anim calcmode="lin" valueType="num">
                                      <p:cBhvr additive="base">
                                        <p:cTn id="32" dur="500" fill="hold"/>
                                        <p:tgtEl>
                                          <p:spTgt spid="448515">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485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autoUpdateAnimBg="0"/>
      <p:bldP spid="448515" grpId="0" build="p" bldLvl="2" autoUpdateAnimBg="0" advAuto="100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zh-CN" altLang="en-US" dirty="0" smtClean="0"/>
              <a:t>句子的自动理解</a:t>
            </a:r>
            <a:r>
              <a:rPr lang="en-US" altLang="zh-CN" dirty="0" smtClean="0"/>
              <a:t>:</a:t>
            </a:r>
            <a:r>
              <a:rPr lang="zh-CN" altLang="en-US" dirty="0" smtClean="0"/>
              <a:t>简单句的理解方法  </a:t>
            </a:r>
            <a:endParaRPr lang="zh-CN" altLang="en-US" dirty="0"/>
          </a:p>
        </p:txBody>
      </p:sp>
      <p:sp>
        <p:nvSpPr>
          <p:cNvPr id="449539" name="Rectangle 3"/>
          <p:cNvSpPr>
            <a:spLocks noGrp="1" noChangeArrowheads="1"/>
          </p:cNvSpPr>
          <p:nvPr>
            <p:ph idx="1"/>
          </p:nvPr>
        </p:nvSpPr>
        <p:spPr/>
        <p:txBody>
          <a:bodyPr/>
          <a:lstStyle/>
          <a:p>
            <a:r>
              <a:rPr lang="zh-CN" altLang="en-US" dirty="0" smtClean="0"/>
              <a:t>为了理解一个简单句，需要做以下两方面 的工作：</a:t>
            </a:r>
          </a:p>
          <a:p>
            <a:pPr lvl="1"/>
            <a:r>
              <a:rPr lang="zh-CN" altLang="en-US" dirty="0" smtClean="0"/>
              <a:t>理解语句中的每一个词。</a:t>
            </a:r>
          </a:p>
          <a:p>
            <a:pPr lvl="1"/>
            <a:r>
              <a:rPr lang="zh-CN" altLang="en-US" dirty="0" smtClean="0"/>
              <a:t>以这些词为基础组成一个可以表达整个语句意义的结构。其中第二项工作又可分成以下</a:t>
            </a:r>
            <a:r>
              <a:rPr lang="en-US" altLang="zh-CN" dirty="0" smtClean="0"/>
              <a:t>3</a:t>
            </a:r>
            <a:r>
              <a:rPr lang="zh-CN" altLang="en-US" dirty="0" smtClean="0"/>
              <a:t>个部分来进行：   </a:t>
            </a:r>
            <a:endParaRPr lang="zh-CN" altLang="en-US" dirty="0"/>
          </a:p>
        </p:txBody>
      </p:sp>
    </p:spTree>
    <p:extLst>
      <p:ext uri="{BB962C8B-B14F-4D97-AF65-F5344CB8AC3E}">
        <p14:creationId xmlns:p14="http://schemas.microsoft.com/office/powerpoint/2010/main" val="296822079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9538"/>
                                        </p:tgtEl>
                                        <p:attrNameLst>
                                          <p:attrName>style.visibility</p:attrName>
                                        </p:attrNameLst>
                                      </p:cBhvr>
                                      <p:to>
                                        <p:strVal val="visible"/>
                                      </p:to>
                                    </p:set>
                                    <p:anim calcmode="lin" valueType="num">
                                      <p:cBhvr additive="base">
                                        <p:cTn id="7" dur="500" fill="hold"/>
                                        <p:tgtEl>
                                          <p:spTgt spid="449538"/>
                                        </p:tgtEl>
                                        <p:attrNameLst>
                                          <p:attrName>ppt_x</p:attrName>
                                        </p:attrNameLst>
                                      </p:cBhvr>
                                      <p:tavLst>
                                        <p:tav tm="0">
                                          <p:val>
                                            <p:strVal val="0-#ppt_w/2"/>
                                          </p:val>
                                        </p:tav>
                                        <p:tav tm="100000">
                                          <p:val>
                                            <p:strVal val="#ppt_x"/>
                                          </p:val>
                                        </p:tav>
                                      </p:tavLst>
                                    </p:anim>
                                    <p:anim calcmode="lin" valueType="num">
                                      <p:cBhvr additive="base">
                                        <p:cTn id="8" dur="500" fill="hold"/>
                                        <p:tgtEl>
                                          <p:spTgt spid="4495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9539">
                                            <p:txEl>
                                              <p:pRg st="0" end="0"/>
                                            </p:txEl>
                                          </p:spTgt>
                                        </p:tgtEl>
                                        <p:attrNameLst>
                                          <p:attrName>style.visibility</p:attrName>
                                        </p:attrNameLst>
                                      </p:cBhvr>
                                      <p:to>
                                        <p:strVal val="visible"/>
                                      </p:to>
                                    </p:set>
                                    <p:anim calcmode="lin" valueType="num">
                                      <p:cBhvr additive="base">
                                        <p:cTn id="13" dur="500" fill="hold"/>
                                        <p:tgtEl>
                                          <p:spTgt spid="4495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9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9539">
                                            <p:txEl>
                                              <p:pRg st="1" end="1"/>
                                            </p:txEl>
                                          </p:spTgt>
                                        </p:tgtEl>
                                        <p:attrNameLst>
                                          <p:attrName>style.visibility</p:attrName>
                                        </p:attrNameLst>
                                      </p:cBhvr>
                                      <p:to>
                                        <p:strVal val="visible"/>
                                      </p:to>
                                    </p:set>
                                    <p:anim calcmode="lin" valueType="num">
                                      <p:cBhvr additive="base">
                                        <p:cTn id="19" dur="500" fill="hold"/>
                                        <p:tgtEl>
                                          <p:spTgt spid="4495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9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9539">
                                            <p:txEl>
                                              <p:pRg st="2" end="2"/>
                                            </p:txEl>
                                          </p:spTgt>
                                        </p:tgtEl>
                                        <p:attrNameLst>
                                          <p:attrName>style.visibility</p:attrName>
                                        </p:attrNameLst>
                                      </p:cBhvr>
                                      <p:to>
                                        <p:strVal val="visible"/>
                                      </p:to>
                                    </p:set>
                                    <p:anim calcmode="lin" valueType="num">
                                      <p:cBhvr additive="base">
                                        <p:cTn id="25" dur="500" fill="hold"/>
                                        <p:tgtEl>
                                          <p:spTgt spid="44953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95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autoUpdateAnimBg="0"/>
      <p:bldP spid="449539"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endParaRPr lang="zh-CN" altLang="en-US"/>
          </a:p>
        </p:txBody>
      </p:sp>
      <p:sp>
        <p:nvSpPr>
          <p:cNvPr id="450562" name="Rectangle 2"/>
          <p:cNvSpPr>
            <a:spLocks noGrp="1" noChangeArrowheads="1"/>
          </p:cNvSpPr>
          <p:nvPr>
            <p:ph idx="1"/>
          </p:nvPr>
        </p:nvSpPr>
        <p:spPr/>
        <p:txBody>
          <a:bodyPr/>
          <a:lstStyle/>
          <a:p>
            <a:r>
              <a:rPr lang="zh-CN" altLang="en-US" dirty="0" smtClean="0"/>
              <a:t>句法分析将单词之间的线性次序变换成一个显示单词如何与其它单词相关联的结构。</a:t>
            </a:r>
          </a:p>
          <a:p>
            <a:r>
              <a:rPr lang="zh-CN" altLang="en-US" dirty="0" smtClean="0"/>
              <a:t>语义分析各种意义被赋于由句法分析程序所建立的结构，即在句法结构和任务领域内对象之间进行映射变换。</a:t>
            </a:r>
          </a:p>
          <a:p>
            <a:r>
              <a:rPr lang="zh-CN" altLang="en-US" dirty="0" smtClean="0"/>
              <a:t>语用分析为确定真正含义，对表达的结构重新加以解释。</a:t>
            </a:r>
            <a:endParaRPr lang="zh-CN" altLang="en-US" dirty="0"/>
          </a:p>
        </p:txBody>
      </p:sp>
    </p:spTree>
    <p:extLst>
      <p:ext uri="{BB962C8B-B14F-4D97-AF65-F5344CB8AC3E}">
        <p14:creationId xmlns:p14="http://schemas.microsoft.com/office/powerpoint/2010/main" val="155843643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50562">
                                            <p:txEl>
                                              <p:pRg st="0" end="0"/>
                                            </p:txEl>
                                          </p:spTgt>
                                        </p:tgtEl>
                                        <p:attrNameLst>
                                          <p:attrName>style.visibility</p:attrName>
                                        </p:attrNameLst>
                                      </p:cBhvr>
                                      <p:to>
                                        <p:strVal val="visible"/>
                                      </p:to>
                                    </p:set>
                                    <p:anim calcmode="lin" valueType="num">
                                      <p:cBhvr additive="base">
                                        <p:cTn id="7" dur="500" fill="hold"/>
                                        <p:tgtEl>
                                          <p:spTgt spid="4505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6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450562">
                                            <p:txEl>
                                              <p:pRg st="1" end="1"/>
                                            </p:txEl>
                                          </p:spTgt>
                                        </p:tgtEl>
                                        <p:attrNameLst>
                                          <p:attrName>style.visibility</p:attrName>
                                        </p:attrNameLst>
                                      </p:cBhvr>
                                      <p:to>
                                        <p:strVal val="visible"/>
                                      </p:to>
                                    </p:set>
                                    <p:anim calcmode="lin" valueType="num">
                                      <p:cBhvr additive="base">
                                        <p:cTn id="12" dur="500" fill="hold"/>
                                        <p:tgtEl>
                                          <p:spTgt spid="45056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0562">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450562">
                                            <p:txEl>
                                              <p:pRg st="2" end="2"/>
                                            </p:txEl>
                                          </p:spTgt>
                                        </p:tgtEl>
                                        <p:attrNameLst>
                                          <p:attrName>style.visibility</p:attrName>
                                        </p:attrNameLst>
                                      </p:cBhvr>
                                      <p:to>
                                        <p:strVal val="visible"/>
                                      </p:to>
                                    </p:set>
                                    <p:anim calcmode="lin" valueType="num">
                                      <p:cBhvr additive="base">
                                        <p:cTn id="17" dur="500" fill="hold"/>
                                        <p:tgtEl>
                                          <p:spTgt spid="45056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056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2" grpId="0" build="p" bldLvl="2" autoUpdateAnimBg="0" advAuto="100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zh-CN" altLang="en-US" dirty="0" smtClean="0"/>
              <a:t>复合句的理解方法 </a:t>
            </a:r>
            <a:endParaRPr lang="zh-CN" altLang="en-US" dirty="0"/>
          </a:p>
        </p:txBody>
      </p:sp>
      <p:sp>
        <p:nvSpPr>
          <p:cNvPr id="8" name="内容占位符 7"/>
          <p:cNvSpPr>
            <a:spLocks noGrp="1"/>
          </p:cNvSpPr>
          <p:nvPr>
            <p:ph idx="1"/>
          </p:nvPr>
        </p:nvSpPr>
        <p:spPr/>
        <p:txBody>
          <a:bodyPr/>
          <a:lstStyle/>
          <a:p>
            <a:r>
              <a:rPr lang="en-US" altLang="zh-CN" dirty="0" smtClean="0"/>
              <a:t> </a:t>
            </a:r>
            <a:r>
              <a:rPr lang="zh-CN" altLang="en-US" dirty="0" smtClean="0"/>
              <a:t>复合句的理解，要求发现句子之间的相互关系。这种关系包括以下几种：</a:t>
            </a:r>
          </a:p>
          <a:p>
            <a:pPr lvl="1"/>
            <a:r>
              <a:rPr lang="zh-CN" altLang="en-US" dirty="0" smtClean="0"/>
              <a:t> 相同的事物</a:t>
            </a:r>
          </a:p>
          <a:p>
            <a:pPr lvl="1"/>
            <a:r>
              <a:rPr lang="zh-CN" altLang="en-US" dirty="0" smtClean="0"/>
              <a:t> 事物的一部分</a:t>
            </a:r>
          </a:p>
          <a:p>
            <a:pPr lvl="1"/>
            <a:r>
              <a:rPr lang="zh-CN" altLang="en-US" dirty="0" smtClean="0"/>
              <a:t> 行动的一部分</a:t>
            </a:r>
          </a:p>
          <a:p>
            <a:pPr lvl="1"/>
            <a:r>
              <a:rPr lang="zh-CN" altLang="en-US" dirty="0" smtClean="0"/>
              <a:t> 与行动有关的事物</a:t>
            </a:r>
          </a:p>
          <a:p>
            <a:pPr lvl="1"/>
            <a:r>
              <a:rPr lang="zh-CN" altLang="en-US" dirty="0" smtClean="0"/>
              <a:t> 因果关系</a:t>
            </a:r>
          </a:p>
          <a:p>
            <a:pPr lvl="1"/>
            <a:r>
              <a:rPr lang="zh-CN" altLang="en-US" dirty="0" smtClean="0"/>
              <a:t> 计划次序 </a:t>
            </a:r>
            <a:endParaRPr lang="zh-CN" altLang="en-US" dirty="0"/>
          </a:p>
        </p:txBody>
      </p:sp>
    </p:spTree>
    <p:extLst>
      <p:ext uri="{BB962C8B-B14F-4D97-AF65-F5344CB8AC3E}">
        <p14:creationId xmlns:p14="http://schemas.microsoft.com/office/powerpoint/2010/main" val="42114146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1586"/>
                                        </p:tgtEl>
                                        <p:attrNameLst>
                                          <p:attrName>style.visibility</p:attrName>
                                        </p:attrNameLst>
                                      </p:cBhvr>
                                      <p:to>
                                        <p:strVal val="visible"/>
                                      </p:to>
                                    </p:set>
                                    <p:anim calcmode="lin" valueType="num">
                                      <p:cBhvr additive="base">
                                        <p:cTn id="7" dur="500" fill="hold"/>
                                        <p:tgtEl>
                                          <p:spTgt spid="451586"/>
                                        </p:tgtEl>
                                        <p:attrNameLst>
                                          <p:attrName>ppt_x</p:attrName>
                                        </p:attrNameLst>
                                      </p:cBhvr>
                                      <p:tavLst>
                                        <p:tav tm="0">
                                          <p:val>
                                            <p:strVal val="0-#ppt_w/2"/>
                                          </p:val>
                                        </p:tav>
                                        <p:tav tm="100000">
                                          <p:val>
                                            <p:strVal val="#ppt_x"/>
                                          </p:val>
                                        </p:tav>
                                      </p:tavLst>
                                    </p:anim>
                                    <p:anim calcmode="lin" valueType="num">
                                      <p:cBhvr additive="base">
                                        <p:cTn id="8" dur="500" fill="hold"/>
                                        <p:tgtEl>
                                          <p:spTgt spid="4515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zh-CN" altLang="en-US" smtClean="0"/>
              <a:t>语言的自动生成</a:t>
            </a:r>
            <a:r>
              <a:rPr lang="en-US" altLang="zh-CN" smtClean="0"/>
              <a:t>(Automatic Generation of Language) </a:t>
            </a:r>
            <a:endParaRPr lang="en-US" altLang="zh-CN" dirty="0"/>
          </a:p>
        </p:txBody>
      </p:sp>
      <p:sp>
        <p:nvSpPr>
          <p:cNvPr id="452611" name="Rectangle 3"/>
          <p:cNvSpPr>
            <a:spLocks noGrp="1" noChangeArrowheads="1"/>
          </p:cNvSpPr>
          <p:nvPr>
            <p:ph idx="1"/>
          </p:nvPr>
        </p:nvSpPr>
        <p:spPr/>
        <p:txBody>
          <a:bodyPr/>
          <a:lstStyle/>
          <a:p>
            <a:r>
              <a:rPr lang="zh-CN" altLang="en-US" dirty="0" smtClean="0"/>
              <a:t>语言生成就是把在计算机内部以某种形式存放的需要交流的信息，以自然语言的形式表达出来 。</a:t>
            </a:r>
          </a:p>
          <a:p>
            <a:r>
              <a:rPr lang="zh-CN" altLang="en-US" dirty="0" smtClean="0"/>
              <a:t>语言生成是自然语言理解的一个逆过程。一般包括以下两部分：</a:t>
            </a:r>
          </a:p>
          <a:p>
            <a:pPr lvl="1"/>
            <a:r>
              <a:rPr lang="zh-CN" altLang="en-US" dirty="0" smtClean="0"/>
              <a:t>建立一种结构，以表达出需要交流的信息</a:t>
            </a:r>
          </a:p>
          <a:p>
            <a:pPr lvl="1"/>
            <a:r>
              <a:rPr lang="zh-CN" altLang="en-US" dirty="0" smtClean="0"/>
              <a:t>以适当的词汇和一定的句法规则，把要交流的信息以句子形式表达出来</a:t>
            </a:r>
            <a:endParaRPr lang="zh-CN" altLang="en-US" dirty="0"/>
          </a:p>
        </p:txBody>
      </p:sp>
    </p:spTree>
    <p:extLst>
      <p:ext uri="{BB962C8B-B14F-4D97-AF65-F5344CB8AC3E}">
        <p14:creationId xmlns:p14="http://schemas.microsoft.com/office/powerpoint/2010/main" val="168220862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52610"/>
                                        </p:tgtEl>
                                        <p:attrNameLst>
                                          <p:attrName>style.visibility</p:attrName>
                                        </p:attrNameLst>
                                      </p:cBhvr>
                                      <p:to>
                                        <p:strVal val="visible"/>
                                      </p:to>
                                    </p:set>
                                    <p:anim calcmode="lin" valueType="num">
                                      <p:cBhvr additive="base">
                                        <p:cTn id="7" dur="500" fill="hold"/>
                                        <p:tgtEl>
                                          <p:spTgt spid="452610"/>
                                        </p:tgtEl>
                                        <p:attrNameLst>
                                          <p:attrName>ppt_x</p:attrName>
                                        </p:attrNameLst>
                                      </p:cBhvr>
                                      <p:tavLst>
                                        <p:tav tm="0">
                                          <p:val>
                                            <p:strVal val="0-#ppt_w/2"/>
                                          </p:val>
                                        </p:tav>
                                        <p:tav tm="100000">
                                          <p:val>
                                            <p:strVal val="#ppt_x"/>
                                          </p:val>
                                        </p:tav>
                                      </p:tavLst>
                                    </p:anim>
                                    <p:anim calcmode="lin" valueType="num">
                                      <p:cBhvr additive="base">
                                        <p:cTn id="8" dur="500" fill="hold"/>
                                        <p:tgtEl>
                                          <p:spTgt spid="4526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452611">
                                            <p:txEl>
                                              <p:pRg st="0" end="0"/>
                                            </p:txEl>
                                          </p:spTgt>
                                        </p:tgtEl>
                                        <p:attrNameLst>
                                          <p:attrName>style.visibility</p:attrName>
                                        </p:attrNameLst>
                                      </p:cBhvr>
                                      <p:to>
                                        <p:strVal val="visible"/>
                                      </p:to>
                                    </p:set>
                                    <p:anim calcmode="lin" valueType="num">
                                      <p:cBhvr additive="base">
                                        <p:cTn id="12" dur="500" fill="hold"/>
                                        <p:tgtEl>
                                          <p:spTgt spid="4526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261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452611">
                                            <p:txEl>
                                              <p:pRg st="1" end="1"/>
                                            </p:txEl>
                                          </p:spTgt>
                                        </p:tgtEl>
                                        <p:attrNameLst>
                                          <p:attrName>style.visibility</p:attrName>
                                        </p:attrNameLst>
                                      </p:cBhvr>
                                      <p:to>
                                        <p:strVal val="visible"/>
                                      </p:to>
                                    </p:set>
                                    <p:anim calcmode="lin" valueType="num">
                                      <p:cBhvr additive="base">
                                        <p:cTn id="17" dur="500" fill="hold"/>
                                        <p:tgtEl>
                                          <p:spTgt spid="45261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2611">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452611">
                                            <p:txEl>
                                              <p:pRg st="2" end="2"/>
                                            </p:txEl>
                                          </p:spTgt>
                                        </p:tgtEl>
                                        <p:attrNameLst>
                                          <p:attrName>style.visibility</p:attrName>
                                        </p:attrNameLst>
                                      </p:cBhvr>
                                      <p:to>
                                        <p:strVal val="visible"/>
                                      </p:to>
                                    </p:set>
                                    <p:anim calcmode="lin" valueType="num">
                                      <p:cBhvr additive="base">
                                        <p:cTn id="22" dur="500" fill="hold"/>
                                        <p:tgtEl>
                                          <p:spTgt spid="452611">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52611">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452611">
                                            <p:txEl>
                                              <p:pRg st="3" end="3"/>
                                            </p:txEl>
                                          </p:spTgt>
                                        </p:tgtEl>
                                        <p:attrNameLst>
                                          <p:attrName>style.visibility</p:attrName>
                                        </p:attrNameLst>
                                      </p:cBhvr>
                                      <p:to>
                                        <p:strVal val="visible"/>
                                      </p:to>
                                    </p:set>
                                    <p:anim calcmode="lin" valueType="num">
                                      <p:cBhvr additive="base">
                                        <p:cTn id="27" dur="500" fill="hold"/>
                                        <p:tgtEl>
                                          <p:spTgt spid="452611">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526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0" grpId="0" autoUpdateAnimBg="0"/>
      <p:bldP spid="452611" grpId="0" build="p" bldLvl="2" autoUpdateAnimBg="0" advAuto="100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zh-CN" dirty="0"/>
              <a:t>．</a:t>
            </a:r>
            <a:r>
              <a:rPr lang="zh-CN" altLang="en-US" dirty="0" smtClean="0"/>
              <a:t>自然语言处理的统计学模型</a:t>
            </a:r>
            <a:endParaRPr lang="zh-CN" altLang="en-US" dirty="0"/>
          </a:p>
        </p:txBody>
      </p:sp>
      <p:sp>
        <p:nvSpPr>
          <p:cNvPr id="3" name="内容占位符 2"/>
          <p:cNvSpPr>
            <a:spLocks noGrp="1"/>
          </p:cNvSpPr>
          <p:nvPr>
            <p:ph idx="1"/>
          </p:nvPr>
        </p:nvSpPr>
        <p:spPr/>
        <p:txBody>
          <a:bodyPr/>
          <a:lstStyle/>
          <a:p>
            <a:r>
              <a:rPr lang="zh-CN" altLang="en-US" dirty="0"/>
              <a:t>研究发现，通过对大量的文本数据的自动学习和统计，能够更好地解决自然语言处理问题，如语言的自动翻译。这一思想被称为自然语言处理的统计学习模型，至今方兴未艾。</a:t>
            </a:r>
          </a:p>
        </p:txBody>
      </p:sp>
    </p:spTree>
    <p:extLst>
      <p:ext uri="{BB962C8B-B14F-4D97-AF65-F5344CB8AC3E}">
        <p14:creationId xmlns:p14="http://schemas.microsoft.com/office/powerpoint/2010/main" val="238407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再如：</a:t>
            </a:r>
            <a:endParaRPr lang="zh-CN" altLang="en-US" dirty="0"/>
          </a:p>
        </p:txBody>
      </p:sp>
      <p:sp>
        <p:nvSpPr>
          <p:cNvPr id="3" name="内容占位符 2"/>
          <p:cNvSpPr>
            <a:spLocks noGrp="1"/>
          </p:cNvSpPr>
          <p:nvPr>
            <p:ph idx="1"/>
          </p:nvPr>
        </p:nvSpPr>
        <p:spPr/>
        <p:txBody>
          <a:bodyPr/>
          <a:lstStyle/>
          <a:p>
            <a:r>
              <a:rPr lang="zh-CN" altLang="en-US" dirty="0" smtClean="0"/>
              <a:t>有没有可能让电脑代替人来看论文，以节约研究者看论文的时间，以便以比较小的代价了解学术前沿？</a:t>
            </a:r>
            <a:endParaRPr lang="en-US" altLang="zh-CN" dirty="0" smtClean="0"/>
          </a:p>
          <a:p>
            <a:endParaRPr lang="en-US" altLang="zh-CN" dirty="0"/>
          </a:p>
          <a:p>
            <a:r>
              <a:rPr lang="zh-CN" altLang="en-US" dirty="0" smtClean="0"/>
              <a:t>如何帮助学生解决阅读理解的问题？</a:t>
            </a:r>
            <a:endParaRPr lang="en-US" altLang="zh-CN" dirty="0" smtClean="0"/>
          </a:p>
          <a:p>
            <a:endParaRPr lang="zh-CN" altLang="en-US" dirty="0"/>
          </a:p>
        </p:txBody>
      </p:sp>
    </p:spTree>
    <p:extLst>
      <p:ext uri="{BB962C8B-B14F-4D97-AF65-F5344CB8AC3E}">
        <p14:creationId xmlns:p14="http://schemas.microsoft.com/office/powerpoint/2010/main" val="10192018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自然语言处理与人工智能</a:t>
            </a:r>
            <a:endParaRPr lang="zh-CN" altLang="en-US" dirty="0"/>
          </a:p>
        </p:txBody>
      </p:sp>
      <p:sp>
        <p:nvSpPr>
          <p:cNvPr id="3" name="内容占位符 2"/>
          <p:cNvSpPr>
            <a:spLocks noGrp="1"/>
          </p:cNvSpPr>
          <p:nvPr>
            <p:ph idx="1"/>
          </p:nvPr>
        </p:nvSpPr>
        <p:spPr/>
        <p:txBody>
          <a:bodyPr/>
          <a:lstStyle/>
          <a:p>
            <a:r>
              <a:rPr lang="zh-CN" altLang="en-US" smtClean="0"/>
              <a:t>由于自然语言是人类区别于其他动物的根本标志。没有语言，人类的思维也就无从谈起，所以自然语言处理体现了人工智能的最高任务与境界。</a:t>
            </a:r>
            <a:endParaRPr lang="en-US" altLang="zh-CN" smtClean="0"/>
          </a:p>
          <a:p>
            <a:r>
              <a:rPr lang="zh-CN" altLang="en-US" smtClean="0"/>
              <a:t>也就是说，只有当计算机具备了处理自然语言的能力时，机器才算实现了真正的智能。</a:t>
            </a:r>
            <a:endParaRPr lang="en-US" altLang="zh-CN" smtClean="0"/>
          </a:p>
          <a:p>
            <a:endParaRPr lang="en-US" altLang="zh-CN" smtClean="0"/>
          </a:p>
          <a:p>
            <a:r>
              <a:rPr lang="zh-CN" altLang="en-US" smtClean="0"/>
              <a:t>下棋和自然语言处理是人工智能这一概念形成时人们提出的标志性的两个应用 </a:t>
            </a:r>
            <a:endParaRPr lang="zh-CN" altLang="en-US" dirty="0"/>
          </a:p>
        </p:txBody>
      </p:sp>
    </p:spTree>
    <p:extLst>
      <p:ext uri="{BB962C8B-B14F-4D97-AF65-F5344CB8AC3E}">
        <p14:creationId xmlns:p14="http://schemas.microsoft.com/office/powerpoint/2010/main" val="195080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统计语言学与基于规则的理性语义的结合</a:t>
            </a:r>
            <a:endParaRPr lang="zh-CN" altLang="en-US" dirty="0"/>
          </a:p>
        </p:txBody>
      </p:sp>
      <p:sp>
        <p:nvSpPr>
          <p:cNvPr id="3" name="内容占位符 2"/>
          <p:cNvSpPr>
            <a:spLocks noGrp="1"/>
          </p:cNvSpPr>
          <p:nvPr>
            <p:ph idx="1"/>
          </p:nvPr>
        </p:nvSpPr>
        <p:spPr/>
        <p:txBody>
          <a:bodyPr/>
          <a:lstStyle/>
          <a:p>
            <a:r>
              <a:rPr lang="zh-CN" altLang="en-US" smtClean="0"/>
              <a:t>人们逐渐意识到，单纯依靠统计方法已经无法快速有效地从海量数据中学习语言知识，只有同时充分发挥基于规则的理性主义方法和基于统计的经验主义方法的各自优势，两者互相补充，才能够更好、更快地进行自然语言处理。</a:t>
            </a:r>
            <a:endParaRPr lang="zh-CN" altLang="en-US" dirty="0"/>
          </a:p>
        </p:txBody>
      </p:sp>
    </p:spTree>
    <p:extLst>
      <p:ext uri="{BB962C8B-B14F-4D97-AF65-F5344CB8AC3E}">
        <p14:creationId xmlns:p14="http://schemas.microsoft.com/office/powerpoint/2010/main" val="854741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四、向量空间模型</a:t>
            </a:r>
            <a:r>
              <a:rPr lang="en-US" altLang="zh-CN" smtClean="0"/>
              <a:t/>
            </a:r>
            <a:br>
              <a:rPr lang="en-US" altLang="zh-CN" smtClean="0"/>
            </a:br>
            <a:r>
              <a:rPr lang="en-US" altLang="zh-CN" smtClean="0"/>
              <a:t>(Vector space models, VSMs)</a:t>
            </a:r>
            <a:endParaRPr lang="zh-CN" altLang="en-US" dirty="0"/>
          </a:p>
        </p:txBody>
      </p:sp>
      <p:sp>
        <p:nvSpPr>
          <p:cNvPr id="3" name="内容占位符 2"/>
          <p:cNvSpPr>
            <a:spLocks noGrp="1"/>
          </p:cNvSpPr>
          <p:nvPr>
            <p:ph idx="1"/>
          </p:nvPr>
        </p:nvSpPr>
        <p:spPr/>
        <p:txBody>
          <a:bodyPr/>
          <a:lstStyle/>
          <a:p>
            <a:r>
              <a:rPr lang="zh-CN" altLang="en-US" smtClean="0"/>
              <a:t>将词语表示为一个连续的词向量，并且语义接近的词语对应的词向量在空间上也是接近的。</a:t>
            </a:r>
            <a:endParaRPr lang="en-US" altLang="zh-CN" smtClean="0"/>
          </a:p>
          <a:p>
            <a:r>
              <a:rPr lang="en-US" altLang="zh-CN" smtClean="0"/>
              <a:t>VSMs</a:t>
            </a:r>
            <a:r>
              <a:rPr lang="zh-CN" altLang="en-US" smtClean="0"/>
              <a:t>在</a:t>
            </a:r>
            <a:r>
              <a:rPr lang="en-US" altLang="zh-CN" smtClean="0"/>
              <a:t>NLP</a:t>
            </a:r>
            <a:r>
              <a:rPr lang="zh-CN" altLang="en-US" smtClean="0"/>
              <a:t>中拥有很长的历史，但是所有的方法在某种程度上都是基于一种分布式假说，该假说的思想是如果两个词的上下文</a:t>
            </a:r>
            <a:r>
              <a:rPr lang="en-US" altLang="zh-CN" smtClean="0"/>
              <a:t>(context)</a:t>
            </a:r>
            <a:r>
              <a:rPr lang="zh-CN" altLang="en-US" smtClean="0"/>
              <a:t>相同，那么这两个词所表达的语义也是一样的；</a:t>
            </a:r>
            <a:endParaRPr lang="en-US" altLang="zh-CN" smtClean="0"/>
          </a:p>
          <a:p>
            <a:r>
              <a:rPr lang="zh-CN" altLang="en-US" smtClean="0"/>
              <a:t>换言之，两个词的语义是否相同或相似，取决于两个词的上下文内容，上下文相同表示两个词是可以等价替换的。</a:t>
            </a:r>
          </a:p>
          <a:p>
            <a:endParaRPr lang="zh-CN" altLang="en-US" dirty="0"/>
          </a:p>
        </p:txBody>
      </p:sp>
    </p:spTree>
    <p:extLst>
      <p:ext uri="{BB962C8B-B14F-4D97-AF65-F5344CB8AC3E}">
        <p14:creationId xmlns:p14="http://schemas.microsoft.com/office/powerpoint/2010/main" val="2572958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语义词典</a:t>
            </a:r>
            <a:endParaRPr lang="zh-CN" altLang="en-US" dirty="0"/>
          </a:p>
        </p:txBody>
      </p:sp>
      <p:sp>
        <p:nvSpPr>
          <p:cNvPr id="3" name="内容占位符 2"/>
          <p:cNvSpPr>
            <a:spLocks noGrp="1"/>
          </p:cNvSpPr>
          <p:nvPr>
            <p:ph idx="1"/>
          </p:nvPr>
        </p:nvSpPr>
        <p:spPr/>
        <p:txBody>
          <a:bodyPr/>
          <a:lstStyle/>
          <a:p>
            <a:r>
              <a:rPr lang="zh-CN" altLang="zh-CN" smtClean="0"/>
              <a:t>通常使用类似</a:t>
            </a:r>
            <a:r>
              <a:rPr lang="en-US" altLang="zh-CN" smtClean="0"/>
              <a:t>Wordnet</a:t>
            </a:r>
            <a:r>
              <a:rPr lang="zh-CN" altLang="zh-CN" smtClean="0"/>
              <a:t>的这样的语义词典，包含有上位词（</a:t>
            </a:r>
            <a:r>
              <a:rPr lang="en-US" altLang="zh-CN" smtClean="0"/>
              <a:t>is-a)</a:t>
            </a:r>
            <a:r>
              <a:rPr lang="zh-CN" altLang="zh-CN" smtClean="0"/>
              <a:t>关系和同义词集</a:t>
            </a:r>
          </a:p>
          <a:p>
            <a:endParaRPr lang="zh-CN" altLang="en-US" dirty="0"/>
          </a:p>
        </p:txBody>
      </p:sp>
      <p:pic>
        <p:nvPicPr>
          <p:cNvPr id="4" name="图片 3" descr="NLTK-wordnet">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968498" y="2712028"/>
            <a:ext cx="4260515" cy="4145973"/>
          </a:xfrm>
          <a:prstGeom prst="rect">
            <a:avLst/>
          </a:prstGeom>
          <a:noFill/>
          <a:ln>
            <a:noFill/>
          </a:ln>
        </p:spPr>
      </p:pic>
    </p:spTree>
    <p:extLst>
      <p:ext uri="{BB962C8B-B14F-4D97-AF65-F5344CB8AC3E}">
        <p14:creationId xmlns:p14="http://schemas.microsoft.com/office/powerpoint/2010/main" val="86692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语义词典存在的</a:t>
            </a:r>
            <a:r>
              <a:rPr lang="zh-CN" altLang="zh-CN" dirty="0" smtClean="0"/>
              <a:t>问题</a:t>
            </a:r>
            <a:endParaRPr lang="zh-CN" altLang="en-US" dirty="0"/>
          </a:p>
        </p:txBody>
      </p:sp>
      <p:sp>
        <p:nvSpPr>
          <p:cNvPr id="3" name="内容占位符 2"/>
          <p:cNvSpPr>
            <a:spLocks noGrp="1"/>
          </p:cNvSpPr>
          <p:nvPr>
            <p:ph idx="1"/>
          </p:nvPr>
        </p:nvSpPr>
        <p:spPr/>
        <p:txBody>
          <a:bodyPr/>
          <a:lstStyle/>
          <a:p>
            <a:pPr fontAlgn="base"/>
            <a:r>
              <a:rPr lang="zh-CN" altLang="zh-CN" dirty="0"/>
              <a:t>语义词典资源很棒但是可能在一些细微之处有缺失，例如这些同义词准确吗：</a:t>
            </a:r>
            <a:r>
              <a:rPr lang="en-US" altLang="zh-CN" dirty="0"/>
              <a:t>adept, expert, good, practiced, </a:t>
            </a:r>
            <a:r>
              <a:rPr lang="en-US" altLang="zh-CN" dirty="0" err="1"/>
              <a:t>proficient,skillful</a:t>
            </a:r>
            <a:r>
              <a:rPr lang="en-US" altLang="zh-CN" dirty="0"/>
              <a:t>?</a:t>
            </a:r>
            <a:endParaRPr lang="zh-CN" altLang="zh-CN" dirty="0"/>
          </a:p>
          <a:p>
            <a:pPr fontAlgn="base"/>
            <a:r>
              <a:rPr lang="zh-CN" altLang="zh-CN" dirty="0"/>
              <a:t>会错过一些新词，几乎不可能做到及时更新</a:t>
            </a:r>
            <a:r>
              <a:rPr lang="en-US" altLang="zh-CN" dirty="0"/>
              <a:t>: wicked, badass, nifty, crack, ace, wizard, genius, </a:t>
            </a:r>
            <a:r>
              <a:rPr lang="en-US" altLang="zh-CN" dirty="0" err="1"/>
              <a:t>ninjia</a:t>
            </a:r>
            <a:endParaRPr lang="zh-CN" altLang="zh-CN" dirty="0"/>
          </a:p>
          <a:p>
            <a:pPr fontAlgn="base"/>
            <a:r>
              <a:rPr lang="zh-CN" altLang="zh-CN" dirty="0"/>
              <a:t>有一定的主观倾向</a:t>
            </a:r>
          </a:p>
          <a:p>
            <a:pPr fontAlgn="base"/>
            <a:r>
              <a:rPr lang="zh-CN" altLang="zh-CN" dirty="0"/>
              <a:t>需要大量的人力物力</a:t>
            </a:r>
          </a:p>
          <a:p>
            <a:pPr fontAlgn="base"/>
            <a:r>
              <a:rPr lang="zh-CN" altLang="zh-CN" dirty="0"/>
              <a:t>很难用来计算两个词语的相似度</a:t>
            </a:r>
          </a:p>
        </p:txBody>
      </p:sp>
    </p:spTree>
    <p:extLst>
      <p:ext uri="{BB962C8B-B14F-4D97-AF65-F5344CB8AC3E}">
        <p14:creationId xmlns:p14="http://schemas.microsoft.com/office/powerpoint/2010/main" val="41653037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zh-CN" dirty="0" smtClean="0"/>
              <a:t>．</a:t>
            </a:r>
            <a:r>
              <a:rPr lang="zh-CN" altLang="en-US" dirty="0" smtClean="0"/>
              <a:t>词向量及其表示方式</a:t>
            </a:r>
            <a:endParaRPr lang="zh-CN" altLang="en-US" dirty="0"/>
          </a:p>
        </p:txBody>
      </p:sp>
      <p:sp>
        <p:nvSpPr>
          <p:cNvPr id="3" name="内容占位符 2"/>
          <p:cNvSpPr>
            <a:spLocks noGrp="1"/>
          </p:cNvSpPr>
          <p:nvPr>
            <p:ph idx="1"/>
          </p:nvPr>
        </p:nvSpPr>
        <p:spPr/>
        <p:txBody>
          <a:bodyPr>
            <a:normAutofit/>
          </a:bodyPr>
          <a:lstStyle/>
          <a:p>
            <a:r>
              <a:rPr lang="zh-CN" altLang="en-US" dirty="0"/>
              <a:t>词向量就是用来将语言中的词进行数学化的一种方式，顾名思义，词向量就是把一个词表示成一个向量</a:t>
            </a:r>
            <a:r>
              <a:rPr lang="zh-CN" altLang="en-US" dirty="0" smtClean="0"/>
              <a:t>。</a:t>
            </a:r>
            <a:endParaRPr lang="en-US" altLang="zh-CN" dirty="0" smtClean="0"/>
          </a:p>
          <a:p>
            <a:r>
              <a:rPr lang="zh-CN" altLang="en-US" dirty="0" smtClean="0"/>
              <a:t>主要</a:t>
            </a:r>
            <a:r>
              <a:rPr lang="zh-CN" altLang="en-US" dirty="0"/>
              <a:t>有两种表示</a:t>
            </a:r>
            <a:r>
              <a:rPr lang="zh-CN" altLang="en-US" dirty="0" smtClean="0"/>
              <a:t>方式：</a:t>
            </a:r>
            <a:endParaRPr lang="en-US" altLang="zh-CN" dirty="0" smtClean="0"/>
          </a:p>
        </p:txBody>
      </p:sp>
    </p:spTree>
    <p:extLst>
      <p:ext uri="{BB962C8B-B14F-4D97-AF65-F5344CB8AC3E}">
        <p14:creationId xmlns:p14="http://schemas.microsoft.com/office/powerpoint/2010/main" val="1776528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a:t>
            </a:r>
            <a:r>
              <a:rPr lang="en-US" altLang="zh-CN" dirty="0" smtClean="0"/>
              <a:t>one-hot representation</a:t>
            </a:r>
            <a:endParaRPr lang="zh-CN" altLang="en-US" dirty="0"/>
          </a:p>
        </p:txBody>
      </p:sp>
      <p:sp>
        <p:nvSpPr>
          <p:cNvPr id="3" name="内容占位符 2"/>
          <p:cNvSpPr>
            <a:spLocks noGrp="1"/>
          </p:cNvSpPr>
          <p:nvPr>
            <p:ph idx="1"/>
          </p:nvPr>
        </p:nvSpPr>
        <p:spPr/>
        <p:txBody>
          <a:bodyPr>
            <a:normAutofit/>
          </a:bodyPr>
          <a:lstStyle/>
          <a:p>
            <a:r>
              <a:rPr lang="zh-CN" altLang="en-US" dirty="0"/>
              <a:t>一种最简单的词向量方式是 </a:t>
            </a:r>
            <a:r>
              <a:rPr lang="en-US" altLang="zh-CN" dirty="0" smtClean="0"/>
              <a:t>one-hot representation</a:t>
            </a:r>
            <a:r>
              <a:rPr lang="zh-CN" altLang="en-US" dirty="0"/>
              <a:t>，就是用一个很长的向量来表示一个词，向量的长度为词典的大小，向量的分量只有一个 </a:t>
            </a:r>
            <a:r>
              <a:rPr lang="en-US" altLang="zh-CN" dirty="0"/>
              <a:t>1</a:t>
            </a:r>
            <a:r>
              <a:rPr lang="zh-CN" altLang="en-US" dirty="0"/>
              <a:t>，其他全为 </a:t>
            </a:r>
            <a:r>
              <a:rPr lang="en-US" altLang="zh-CN" dirty="0"/>
              <a:t>0</a:t>
            </a:r>
            <a:r>
              <a:rPr lang="zh-CN" altLang="en-US" dirty="0"/>
              <a:t>， </a:t>
            </a:r>
            <a:r>
              <a:rPr lang="en-US" altLang="zh-CN" dirty="0"/>
              <a:t>1 </a:t>
            </a:r>
            <a:r>
              <a:rPr lang="zh-CN" altLang="en-US" dirty="0"/>
              <a:t>的位置对应该词在词典中的位置。这种 </a:t>
            </a:r>
            <a:r>
              <a:rPr lang="en-US" altLang="zh-CN" dirty="0" smtClean="0"/>
              <a:t>One-hot</a:t>
            </a:r>
            <a:r>
              <a:rPr lang="zh-CN" altLang="en-US" dirty="0"/>
              <a:t> </a:t>
            </a:r>
            <a:r>
              <a:rPr lang="en-US" altLang="zh-CN" dirty="0" smtClean="0"/>
              <a:t>Representation </a:t>
            </a:r>
            <a:r>
              <a:rPr lang="zh-CN" altLang="en-US" dirty="0"/>
              <a:t>如果采用稀疏方式存储，会是非常的简洁：也就是给每个词分配一个数字 </a:t>
            </a:r>
            <a:r>
              <a:rPr lang="en-US" altLang="zh-CN" dirty="0"/>
              <a:t>ID</a:t>
            </a:r>
            <a:r>
              <a:rPr lang="zh-CN" altLang="en-US" dirty="0"/>
              <a:t>。比如刚才的例子中，话筒记为 </a:t>
            </a:r>
            <a:r>
              <a:rPr lang="en-US" altLang="zh-CN" dirty="0"/>
              <a:t>3</a:t>
            </a:r>
            <a:r>
              <a:rPr lang="zh-CN" altLang="en-US" dirty="0"/>
              <a:t>，麦克记为 </a:t>
            </a:r>
            <a:r>
              <a:rPr lang="en-US" altLang="zh-CN" dirty="0"/>
              <a:t>8</a:t>
            </a:r>
            <a:r>
              <a:rPr lang="zh-CN" altLang="en-US" dirty="0"/>
              <a:t>（假设从 </a:t>
            </a:r>
            <a:r>
              <a:rPr lang="en-US" altLang="zh-CN" dirty="0"/>
              <a:t>0 </a:t>
            </a:r>
            <a:r>
              <a:rPr lang="zh-CN" altLang="en-US" dirty="0"/>
              <a:t>开始记）。如果要编程实现的话，用 </a:t>
            </a:r>
            <a:r>
              <a:rPr lang="en-US" altLang="zh-CN" dirty="0"/>
              <a:t>Hash </a:t>
            </a:r>
            <a:r>
              <a:rPr lang="zh-CN" altLang="en-US" dirty="0"/>
              <a:t>表给每个词分配一个编号就可以了。这么简洁的表示方法配合上最大熵、</a:t>
            </a:r>
            <a:r>
              <a:rPr lang="en-US" altLang="zh-CN" dirty="0"/>
              <a:t>SVM</a:t>
            </a:r>
            <a:r>
              <a:rPr lang="zh-CN" altLang="en-US" dirty="0"/>
              <a:t>、</a:t>
            </a:r>
            <a:r>
              <a:rPr lang="en-US" altLang="zh-CN" dirty="0"/>
              <a:t>CRF </a:t>
            </a:r>
            <a:r>
              <a:rPr lang="zh-CN" altLang="en-US" dirty="0"/>
              <a:t>等等算法已经很好地完成了 </a:t>
            </a:r>
            <a:r>
              <a:rPr lang="en-US" altLang="zh-CN" dirty="0"/>
              <a:t>NLP </a:t>
            </a:r>
            <a:r>
              <a:rPr lang="zh-CN" altLang="en-US" dirty="0"/>
              <a:t>领域的各种主流任务。</a:t>
            </a:r>
          </a:p>
          <a:p>
            <a:endParaRPr lang="zh-CN" altLang="en-US" dirty="0"/>
          </a:p>
        </p:txBody>
      </p:sp>
    </p:spTree>
    <p:extLst>
      <p:ext uri="{BB962C8B-B14F-4D97-AF65-F5344CB8AC3E}">
        <p14:creationId xmlns:p14="http://schemas.microsoft.com/office/powerpoint/2010/main" val="36303191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one-hot </a:t>
            </a:r>
            <a:r>
              <a:rPr lang="en-US" altLang="zh-CN" dirty="0" smtClean="0"/>
              <a:t>representation</a:t>
            </a:r>
            <a:r>
              <a:rPr lang="zh-CN" altLang="en-US" dirty="0" smtClean="0"/>
              <a:t>的</a:t>
            </a:r>
            <a:r>
              <a:rPr lang="zh-CN" altLang="en-US" dirty="0" smtClean="0"/>
              <a:t>缺点</a:t>
            </a:r>
            <a:endParaRPr lang="zh-CN" altLang="en-US" dirty="0"/>
          </a:p>
        </p:txBody>
      </p:sp>
      <p:sp>
        <p:nvSpPr>
          <p:cNvPr id="3" name="内容占位符 2"/>
          <p:cNvSpPr>
            <a:spLocks noGrp="1"/>
          </p:cNvSpPr>
          <p:nvPr>
            <p:ph idx="1"/>
          </p:nvPr>
        </p:nvSpPr>
        <p:spPr/>
        <p:txBody>
          <a:bodyPr/>
          <a:lstStyle/>
          <a:p>
            <a:r>
              <a:rPr lang="zh-CN" altLang="en-US" dirty="0" smtClean="0"/>
              <a:t>（</a:t>
            </a:r>
            <a:r>
              <a:rPr lang="en-US" altLang="zh-CN" dirty="0"/>
              <a:t>1</a:t>
            </a:r>
            <a:r>
              <a:rPr lang="zh-CN" altLang="en-US" dirty="0"/>
              <a:t>）容易受维数灾难的困扰，尤其是将其用于 </a:t>
            </a:r>
            <a:r>
              <a:rPr lang="en-US" altLang="zh-CN" dirty="0"/>
              <a:t>Deep Learning </a:t>
            </a:r>
            <a:r>
              <a:rPr lang="zh-CN" altLang="en-US" dirty="0"/>
              <a:t>的一些算法时</a:t>
            </a:r>
            <a:r>
              <a:rPr lang="zh-CN" altLang="en-US" dirty="0" smtClean="0"/>
              <a:t>；</a:t>
            </a:r>
            <a:endParaRPr lang="en-US" altLang="zh-CN" dirty="0" smtClean="0"/>
          </a:p>
          <a:p>
            <a:r>
              <a:rPr lang="zh-CN" altLang="en-US" dirty="0" smtClean="0"/>
              <a:t>（</a:t>
            </a:r>
            <a:r>
              <a:rPr lang="en-US" altLang="zh-CN" dirty="0"/>
              <a:t>2</a:t>
            </a:r>
            <a:r>
              <a:rPr lang="zh-CN" altLang="en-US" dirty="0"/>
              <a:t>）不能很好地刻画词与词之间的相似性（术语好像叫做“词汇鸿沟”）：任意两个词之间都是孤立的。</a:t>
            </a:r>
          </a:p>
        </p:txBody>
      </p:sp>
    </p:spTree>
    <p:extLst>
      <p:ext uri="{BB962C8B-B14F-4D97-AF65-F5344CB8AC3E}">
        <p14:creationId xmlns:p14="http://schemas.microsoft.com/office/powerpoint/2010/main" val="12792194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分布式表示：</a:t>
            </a:r>
            <a:r>
              <a:rPr lang="en-US" altLang="zh-CN" b="1" dirty="0" smtClean="0"/>
              <a:t>Distributed Representation</a:t>
            </a:r>
            <a:endParaRPr lang="zh-CN" altLang="en-US" dirty="0"/>
          </a:p>
        </p:txBody>
      </p:sp>
      <p:sp>
        <p:nvSpPr>
          <p:cNvPr id="3" name="内容占位符 2"/>
          <p:cNvSpPr>
            <a:spLocks noGrp="1"/>
          </p:cNvSpPr>
          <p:nvPr>
            <p:ph idx="1"/>
          </p:nvPr>
        </p:nvSpPr>
        <p:spPr/>
        <p:txBody>
          <a:bodyPr/>
          <a:lstStyle/>
          <a:p>
            <a:r>
              <a:rPr lang="zh-CN" altLang="en-US" dirty="0"/>
              <a:t>最早是 </a:t>
            </a:r>
            <a:r>
              <a:rPr lang="en-US" altLang="zh-CN" dirty="0"/>
              <a:t>Hinton </a:t>
            </a:r>
            <a:r>
              <a:rPr lang="zh-CN" altLang="en-US" dirty="0"/>
              <a:t>于 </a:t>
            </a:r>
            <a:r>
              <a:rPr lang="en-US" altLang="zh-CN" dirty="0"/>
              <a:t>1986 </a:t>
            </a:r>
            <a:r>
              <a:rPr lang="zh-CN" altLang="en-US" dirty="0"/>
              <a:t>年提出的，可以克服 </a:t>
            </a:r>
            <a:r>
              <a:rPr lang="en-US" altLang="zh-CN" dirty="0"/>
              <a:t>one-hot representation </a:t>
            </a:r>
            <a:r>
              <a:rPr lang="zh-CN" altLang="en-US" dirty="0"/>
              <a:t>的缺点。其基本想法是直接用一个普通的向量表示一个词，这种向量一般长成这个样子：</a:t>
            </a:r>
            <a:r>
              <a:rPr lang="en-US" altLang="zh-CN" dirty="0"/>
              <a:t>[0.792, −0.177, −0.107, 0.109, −0.542, ...]</a:t>
            </a:r>
            <a:r>
              <a:rPr lang="zh-CN" altLang="en-US" dirty="0"/>
              <a:t>，也就是普通的向量表示形式。维度以 </a:t>
            </a:r>
            <a:r>
              <a:rPr lang="en-US" altLang="zh-CN" dirty="0"/>
              <a:t>50 </a:t>
            </a:r>
            <a:r>
              <a:rPr lang="zh-CN" altLang="en-US" dirty="0"/>
              <a:t>维和 </a:t>
            </a:r>
            <a:r>
              <a:rPr lang="en-US" altLang="zh-CN" dirty="0"/>
              <a:t>100 </a:t>
            </a:r>
            <a:r>
              <a:rPr lang="zh-CN" altLang="en-US" dirty="0"/>
              <a:t>维比较常见。</a:t>
            </a:r>
          </a:p>
        </p:txBody>
      </p:sp>
    </p:spTree>
    <p:extLst>
      <p:ext uri="{BB962C8B-B14F-4D97-AF65-F5344CB8AC3E}">
        <p14:creationId xmlns:p14="http://schemas.microsoft.com/office/powerpoint/2010/main" val="25098734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Distributional similarity based representations</a:t>
            </a:r>
            <a:r>
              <a:rPr lang="zh-CN" altLang="zh-CN" smtClean="0"/>
              <a:t/>
            </a:r>
            <a:br>
              <a:rPr lang="zh-CN" altLang="zh-CN" smtClean="0"/>
            </a:br>
            <a:r>
              <a:rPr lang="zh-CN" altLang="en-US" smtClean="0"/>
              <a:t>基于统计的分布相似</a:t>
            </a:r>
            <a:endParaRPr lang="zh-CN" altLang="en-US" dirty="0"/>
          </a:p>
        </p:txBody>
      </p:sp>
      <p:sp>
        <p:nvSpPr>
          <p:cNvPr id="3" name="内容占位符 2"/>
          <p:cNvSpPr>
            <a:spLocks noGrp="1"/>
          </p:cNvSpPr>
          <p:nvPr>
            <p:ph idx="1"/>
          </p:nvPr>
        </p:nvSpPr>
        <p:spPr/>
        <p:txBody>
          <a:bodyPr/>
          <a:lstStyle/>
          <a:p>
            <a:r>
              <a:rPr lang="zh-CN" altLang="zh-CN" smtClean="0"/>
              <a:t>通过一个词语的上下文可以学到这个词语的很多知识</a:t>
            </a:r>
            <a:endParaRPr lang="en-US" altLang="zh-CN" smtClean="0"/>
          </a:p>
          <a:p>
            <a:endParaRPr lang="en-US" altLang="zh-CN" smtClean="0"/>
          </a:p>
          <a:p>
            <a:endParaRPr lang="en-US" altLang="zh-CN" smtClean="0"/>
          </a:p>
          <a:p>
            <a:endParaRPr lang="zh-CN" altLang="en-US" dirty="0"/>
          </a:p>
        </p:txBody>
      </p:sp>
      <p:pic>
        <p:nvPicPr>
          <p:cNvPr id="9" name="图片 8" descr="屏幕快照 2015-05-26 下午9.09.38">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8386" y="2843730"/>
            <a:ext cx="8060964" cy="1101985"/>
          </a:xfrm>
          <a:prstGeom prst="rect">
            <a:avLst/>
          </a:prstGeom>
          <a:noFill/>
          <a:ln>
            <a:noFill/>
          </a:ln>
        </p:spPr>
      </p:pic>
      <p:pic>
        <p:nvPicPr>
          <p:cNvPr id="10" name="图片 9" descr="屏幕快照 2015-05-26 下午9.10.15">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8386" y="4179079"/>
            <a:ext cx="8371679" cy="1764521"/>
          </a:xfrm>
          <a:prstGeom prst="rect">
            <a:avLst/>
          </a:prstGeom>
          <a:noFill/>
          <a:ln>
            <a:noFill/>
          </a:ln>
        </p:spPr>
      </p:pic>
    </p:spTree>
    <p:extLst>
      <p:ext uri="{BB962C8B-B14F-4D97-AF65-F5344CB8AC3E}">
        <p14:creationId xmlns:p14="http://schemas.microsoft.com/office/powerpoint/2010/main" val="14895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imgsa.baidu.com/timg?image&amp;quality=80&amp;size=b9999_10000&amp;sec=1487753705427&amp;di=d7ceca04b0019e993368f36389607238&amp;imgtype=0&amp;src=http%3A%2F%2Fnews.kedo.gov.cn%2Fupload%2Fresources%2Fimage%2F2015%2F05%2F15%2F852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75" y="673100"/>
            <a:ext cx="81153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0109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zh-CN" smtClean="0"/>
              <a:t> ．</a:t>
            </a:r>
            <a:r>
              <a:rPr lang="zh-CN" altLang="en-US" smtClean="0"/>
              <a:t>词向量的获得方法</a:t>
            </a:r>
            <a:endParaRPr lang="zh-CN" altLang="en-US" dirty="0"/>
          </a:p>
        </p:txBody>
      </p:sp>
      <p:sp>
        <p:nvSpPr>
          <p:cNvPr id="3" name="内容占位符 2"/>
          <p:cNvSpPr>
            <a:spLocks noGrp="1"/>
          </p:cNvSpPr>
          <p:nvPr>
            <p:ph idx="1"/>
          </p:nvPr>
        </p:nvSpPr>
        <p:spPr/>
        <p:txBody>
          <a:bodyPr>
            <a:normAutofit/>
          </a:bodyPr>
          <a:lstStyle/>
          <a:p>
            <a:r>
              <a:rPr lang="zh-CN" altLang="en-US" dirty="0" smtClean="0"/>
              <a:t>当然一个词怎么表示成这么样的一个向量是要经过一番训练的，训练方法较多，</a:t>
            </a:r>
            <a:r>
              <a:rPr lang="en-US" altLang="zh-CN" dirty="0" smtClean="0"/>
              <a:t>word2vec</a:t>
            </a:r>
            <a:r>
              <a:rPr lang="zh-CN" altLang="en-US" dirty="0" smtClean="0"/>
              <a:t>是其中一种。</a:t>
            </a:r>
            <a:endParaRPr lang="en-US" altLang="zh-CN" dirty="0" smtClean="0"/>
          </a:p>
          <a:p>
            <a:r>
              <a:rPr lang="zh-CN" altLang="en-US" dirty="0" smtClean="0"/>
              <a:t>每个词在不同的语料库和不同的训练方法下，得到的词向量可能是不一样的。</a:t>
            </a:r>
            <a:endParaRPr lang="en-US" altLang="zh-CN" dirty="0" smtClean="0"/>
          </a:p>
          <a:p>
            <a:pPr lvl="1"/>
            <a:r>
              <a:rPr lang="zh-CN" altLang="en-US" dirty="0" smtClean="0"/>
              <a:t>使用同样的训练方法，语料对词向量有最重要的影响</a:t>
            </a:r>
            <a:endParaRPr lang="en-US" altLang="zh-CN" dirty="0" smtClean="0"/>
          </a:p>
          <a:p>
            <a:pPr lvl="1"/>
            <a:r>
              <a:rPr lang="en-US" altLang="zh-CN" dirty="0" smtClean="0">
                <a:solidFill>
                  <a:srgbClr val="FF0000"/>
                </a:solidFill>
              </a:rPr>
              <a:t>Garbage in, garbage out.  </a:t>
            </a:r>
          </a:p>
          <a:p>
            <a:pPr lvl="1"/>
            <a:r>
              <a:rPr lang="zh-CN" altLang="en-US" dirty="0" smtClean="0">
                <a:solidFill>
                  <a:srgbClr val="FF0000"/>
                </a:solidFill>
              </a:rPr>
              <a:t>这也是很多</a:t>
            </a:r>
            <a:r>
              <a:rPr lang="en-US" altLang="zh-CN" dirty="0" smtClean="0">
                <a:solidFill>
                  <a:srgbClr val="FF0000"/>
                </a:solidFill>
              </a:rPr>
              <a:t>AI</a:t>
            </a:r>
            <a:r>
              <a:rPr lang="zh-CN" altLang="en-US" dirty="0" smtClean="0">
                <a:solidFill>
                  <a:srgbClr val="FF0000"/>
                </a:solidFill>
              </a:rPr>
              <a:t>公司首先要做数据清洗的原因。</a:t>
            </a:r>
            <a:endParaRPr lang="en-US" altLang="zh-CN" dirty="0" smtClean="0">
              <a:solidFill>
                <a:srgbClr val="FF0000"/>
              </a:solidFill>
            </a:endParaRPr>
          </a:p>
          <a:p>
            <a:endParaRPr lang="zh-CN" altLang="en-US" dirty="0"/>
          </a:p>
        </p:txBody>
      </p:sp>
    </p:spTree>
    <p:extLst>
      <p:ext uri="{BB962C8B-B14F-4D97-AF65-F5344CB8AC3E}">
        <p14:creationId xmlns:p14="http://schemas.microsoft.com/office/powerpoint/2010/main" val="502126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由于是用向量表示，而且用较好的训练算法得到的词向量的向量一般是有空间上的意义的，也就是说，将所有这些向量放在一起形成一个词向量空间，而每一向量则为该空间中的一个点，在这个空间上的词向量之间的距离度量也可以表示对应的两个词之间的“距离”。所谓两个词之间的“距离”，就是这两个词之间的语法，语义之间的相似性。</a:t>
            </a:r>
          </a:p>
        </p:txBody>
      </p:sp>
    </p:spTree>
    <p:extLst>
      <p:ext uri="{BB962C8B-B14F-4D97-AF65-F5344CB8AC3E}">
        <p14:creationId xmlns:p14="http://schemas.microsoft.com/office/powerpoint/2010/main" val="812181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 </a:t>
            </a:r>
            <a:r>
              <a:rPr lang="en-US" altLang="zh-CN" dirty="0" smtClean="0"/>
              <a:t>3</a:t>
            </a:r>
            <a:r>
              <a:rPr lang="zh-CN" altLang="zh-CN" dirty="0"/>
              <a:t> ．</a:t>
            </a:r>
            <a:r>
              <a:rPr lang="zh-CN" altLang="en-US" dirty="0" smtClean="0"/>
              <a:t>词向量的作用</a:t>
            </a:r>
            <a:endParaRPr lang="zh-CN" altLang="en-US" dirty="0"/>
          </a:p>
        </p:txBody>
      </p:sp>
      <p:sp>
        <p:nvSpPr>
          <p:cNvPr id="3" name="内容占位符 2"/>
          <p:cNvSpPr>
            <a:spLocks noGrp="1"/>
          </p:cNvSpPr>
          <p:nvPr>
            <p:ph idx="1"/>
          </p:nvPr>
        </p:nvSpPr>
        <p:spPr/>
        <p:txBody>
          <a:bodyPr>
            <a:normAutofit/>
          </a:bodyPr>
          <a:lstStyle/>
          <a:p>
            <a:r>
              <a:rPr lang="zh-CN" altLang="en-US" dirty="0"/>
              <a:t>一个比较爽的应用方法是，得到词向量后，假如对于某个词</a:t>
            </a:r>
            <a:r>
              <a:rPr lang="en-US" altLang="zh-CN" dirty="0"/>
              <a:t>A</a:t>
            </a:r>
            <a:r>
              <a:rPr lang="zh-CN" altLang="en-US" dirty="0"/>
              <a:t>，想找出这个词最相似的词，这个场景对人来说都不轻松，毕竟比较主观，但是对于建立好词向量后的情况，对计算机来说，只要拿这个词的词向量跟其他词的词向量一一计算欧式距离或者</a:t>
            </a:r>
            <a:r>
              <a:rPr lang="en-US" altLang="zh-CN" dirty="0"/>
              <a:t>cos</a:t>
            </a:r>
            <a:r>
              <a:rPr lang="zh-CN" altLang="en-US" dirty="0"/>
              <a:t>距离，得到距离最小的那个词，就是它最相似的</a:t>
            </a:r>
            <a:r>
              <a:rPr lang="zh-CN" altLang="en-US" dirty="0" smtClean="0"/>
              <a:t>。</a:t>
            </a:r>
            <a:endParaRPr lang="zh-CN" altLang="en-US" dirty="0"/>
          </a:p>
        </p:txBody>
      </p:sp>
    </p:spTree>
    <p:extLst>
      <p:ext uri="{BB962C8B-B14F-4D97-AF65-F5344CB8AC3E}">
        <p14:creationId xmlns:p14="http://schemas.microsoft.com/office/powerpoint/2010/main" val="2841469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zh-CN" dirty="0"/>
              <a:t> ．</a:t>
            </a:r>
            <a:r>
              <a:rPr lang="zh-CN" altLang="en-US" dirty="0" smtClean="0"/>
              <a:t>词向量应用</a:t>
            </a:r>
            <a:endParaRPr lang="zh-CN" altLang="en-US" dirty="0"/>
          </a:p>
        </p:txBody>
      </p:sp>
      <p:sp>
        <p:nvSpPr>
          <p:cNvPr id="3" name="内容占位符 2"/>
          <p:cNvSpPr>
            <a:spLocks noGrp="1"/>
          </p:cNvSpPr>
          <p:nvPr>
            <p:ph idx="1"/>
          </p:nvPr>
        </p:nvSpPr>
        <p:spPr/>
        <p:txBody>
          <a:bodyPr/>
          <a:lstStyle/>
          <a:p>
            <a:r>
              <a:rPr lang="zh-CN" altLang="en-US" dirty="0"/>
              <a:t>词向量在机器翻译领域的一个应用，就是</a:t>
            </a:r>
            <a:r>
              <a:rPr lang="en-US" altLang="zh-CN" dirty="0"/>
              <a:t>google</a:t>
            </a:r>
            <a:r>
              <a:rPr lang="zh-CN" altLang="en-US" dirty="0"/>
              <a:t>的</a:t>
            </a:r>
            <a:r>
              <a:rPr lang="en-US" altLang="zh-CN" dirty="0" smtClean="0"/>
              <a:t>Tomas </a:t>
            </a:r>
            <a:r>
              <a:rPr lang="en-US" altLang="zh-CN" dirty="0" err="1" smtClean="0"/>
              <a:t>Mikolov</a:t>
            </a:r>
            <a:r>
              <a:rPr lang="en-US" altLang="zh-CN" dirty="0" smtClean="0"/>
              <a:t> </a:t>
            </a:r>
            <a:r>
              <a:rPr lang="zh-CN" altLang="en-US" dirty="0"/>
              <a:t>团队开发了一种词典和术语表的自动生成技术，该技术通过向量空间，把一种语言转变成另一种语言，实验中对英语和西班牙语间的翻译准确率高达</a:t>
            </a:r>
            <a:r>
              <a:rPr lang="en-US" altLang="zh-CN" dirty="0"/>
              <a:t>90%</a:t>
            </a:r>
            <a:r>
              <a:rPr lang="zh-CN" altLang="en-US" dirty="0" smtClean="0"/>
              <a:t>。</a:t>
            </a:r>
            <a:endParaRPr lang="en-US" altLang="zh-CN" dirty="0" smtClean="0"/>
          </a:p>
          <a:p>
            <a:endParaRPr lang="zh-CN" altLang="en-US" dirty="0"/>
          </a:p>
        </p:txBody>
      </p:sp>
    </p:spTree>
    <p:extLst>
      <p:ext uri="{BB962C8B-B14F-4D97-AF65-F5344CB8AC3E}">
        <p14:creationId xmlns:p14="http://schemas.microsoft.com/office/powerpoint/2010/main" val="36472320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blog.csdn.net/201405251525173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94" y="1403096"/>
            <a:ext cx="11690460" cy="428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4558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这意味着什么？</a:t>
            </a:r>
            <a:endParaRPr lang="zh-CN" altLang="en-US" dirty="0"/>
          </a:p>
        </p:txBody>
      </p:sp>
      <p:sp>
        <p:nvSpPr>
          <p:cNvPr id="3" name="内容占位符 2"/>
          <p:cNvSpPr>
            <a:spLocks noGrp="1"/>
          </p:cNvSpPr>
          <p:nvPr>
            <p:ph idx="1"/>
          </p:nvPr>
        </p:nvSpPr>
        <p:spPr/>
        <p:txBody>
          <a:bodyPr/>
          <a:lstStyle/>
          <a:p>
            <a:r>
              <a:rPr lang="zh-CN" altLang="en-US" dirty="0" smtClean="0"/>
              <a:t>绝大部分翻译工作可以被机器代替。</a:t>
            </a:r>
            <a:endParaRPr lang="zh-CN" altLang="en-US" dirty="0"/>
          </a:p>
        </p:txBody>
      </p:sp>
    </p:spTree>
    <p:extLst>
      <p:ext uri="{BB962C8B-B14F-4D97-AF65-F5344CB8AC3E}">
        <p14:creationId xmlns:p14="http://schemas.microsoft.com/office/powerpoint/2010/main" val="29987923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zh-CN" dirty="0"/>
              <a:t> ． </a:t>
            </a:r>
            <a:r>
              <a:rPr lang="en-US" altLang="zh-CN" dirty="0" smtClean="0"/>
              <a:t>Word2vec</a:t>
            </a:r>
            <a:r>
              <a:rPr lang="zh-CN" altLang="en-US" dirty="0" smtClean="0"/>
              <a:t>及其实现模型</a:t>
            </a:r>
            <a:endParaRPr lang="zh-CN" altLang="en-US" dirty="0"/>
          </a:p>
        </p:txBody>
      </p:sp>
      <p:sp>
        <p:nvSpPr>
          <p:cNvPr id="3" name="内容占位符 2"/>
          <p:cNvSpPr>
            <a:spLocks noGrp="1"/>
          </p:cNvSpPr>
          <p:nvPr>
            <p:ph idx="1"/>
          </p:nvPr>
        </p:nvSpPr>
        <p:spPr/>
        <p:txBody>
          <a:bodyPr>
            <a:normAutofit/>
          </a:bodyPr>
          <a:lstStyle/>
          <a:p>
            <a:r>
              <a:rPr lang="en-US" altLang="zh-CN" dirty="0" smtClean="0"/>
              <a:t>word2vec</a:t>
            </a:r>
            <a:r>
              <a:rPr lang="zh-CN" altLang="en-US" dirty="0" smtClean="0"/>
              <a:t>是一个典型的预测模型，用于高效地学习</a:t>
            </a:r>
            <a:r>
              <a:rPr lang="en-US" altLang="zh-CN" dirty="0" smtClean="0"/>
              <a:t>Word Embedding</a:t>
            </a:r>
            <a:r>
              <a:rPr lang="zh-CN" altLang="en-US" dirty="0" smtClean="0"/>
              <a:t>。</a:t>
            </a:r>
            <a:endParaRPr lang="en-US" altLang="zh-CN" dirty="0" smtClean="0"/>
          </a:p>
          <a:p>
            <a:r>
              <a:rPr lang="en-US" altLang="zh-CN" dirty="0" smtClean="0"/>
              <a:t>word2vec</a:t>
            </a:r>
            <a:r>
              <a:rPr lang="zh-CN" altLang="en-US" dirty="0" smtClean="0"/>
              <a:t>是</a:t>
            </a:r>
            <a:r>
              <a:rPr lang="zh-CN" altLang="en-US" dirty="0"/>
              <a:t>将词表征为实数值向量的一种高效的算法模型，其利用深度学习的思想，可以通过训练，把对文本内容的处理简化为 </a:t>
            </a:r>
            <a:r>
              <a:rPr lang="en-US" altLang="zh-CN" dirty="0"/>
              <a:t>K </a:t>
            </a:r>
            <a:r>
              <a:rPr lang="zh-CN" altLang="en-US" dirty="0"/>
              <a:t>维向量空间中的向量运算，而向量空间上的相似度可以用来表示文本语义上的相似。</a:t>
            </a:r>
          </a:p>
          <a:p>
            <a:endParaRPr lang="en-US" altLang="zh-CN" dirty="0" smtClean="0"/>
          </a:p>
          <a:p>
            <a:r>
              <a:rPr lang="en-US" altLang="zh-CN" dirty="0" smtClean="0"/>
              <a:t>Word embedding</a:t>
            </a:r>
            <a:r>
              <a:rPr lang="zh-CN" altLang="en-US" dirty="0" smtClean="0"/>
              <a:t>就是所谓的词向量</a:t>
            </a:r>
            <a:endParaRPr lang="zh-CN" altLang="en-US" dirty="0"/>
          </a:p>
        </p:txBody>
      </p:sp>
    </p:spTree>
    <p:extLst>
      <p:ext uri="{BB962C8B-B14F-4D97-AF65-F5344CB8AC3E}">
        <p14:creationId xmlns:p14="http://schemas.microsoft.com/office/powerpoint/2010/main" val="20410921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a:t>该工具提供了用于计算词的向量表示的连续的词袋和跳跃架构的有效实现。 这些表示可以随后用于许多自然语言处理应用和用于进一步研究。</a:t>
            </a:r>
            <a:r>
              <a:rPr lang="en-US" altLang="zh-CN" dirty="0"/>
              <a:t>word2vec</a:t>
            </a:r>
            <a:r>
              <a:rPr lang="zh-CN" altLang="en-US" dirty="0"/>
              <a:t>工具将文本语料作为输入，并生成单词向量作为输出。 它首先从训练文本数据构造词汇表，然后学习单词的向量表示。 所得到的单词矢量文件可以用作许多自然语言处理和机器学习应用中的特征</a:t>
            </a:r>
            <a:r>
              <a:rPr lang="zh-CN" altLang="en-US" dirty="0" smtClean="0"/>
              <a:t>。</a:t>
            </a:r>
            <a:endParaRPr lang="zh-CN" altLang="en-US" dirty="0"/>
          </a:p>
        </p:txBody>
      </p:sp>
    </p:spTree>
    <p:extLst>
      <p:ext uri="{BB962C8B-B14F-4D97-AF65-F5344CB8AC3E}">
        <p14:creationId xmlns:p14="http://schemas.microsoft.com/office/powerpoint/2010/main" val="28386509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词向量的语言学含义</a:t>
            </a:r>
            <a:endParaRPr lang="zh-CN" altLang="en-US" dirty="0"/>
          </a:p>
        </p:txBody>
      </p:sp>
      <p:sp>
        <p:nvSpPr>
          <p:cNvPr id="3" name="内容占位符 2"/>
          <p:cNvSpPr>
            <a:spLocks noGrp="1"/>
          </p:cNvSpPr>
          <p:nvPr>
            <p:ph idx="1"/>
          </p:nvPr>
        </p:nvSpPr>
        <p:spPr/>
        <p:txBody>
          <a:bodyPr>
            <a:normAutofit/>
          </a:bodyPr>
          <a:lstStyle/>
          <a:p>
            <a:r>
              <a:rPr lang="zh-CN" altLang="en-US" dirty="0"/>
              <a:t>最近表明</a:t>
            </a:r>
            <a:r>
              <a:rPr lang="zh-CN" altLang="en-US" dirty="0" smtClean="0"/>
              <a:t>，词矢量反应了许多</a:t>
            </a:r>
            <a:r>
              <a:rPr lang="zh-CN" altLang="en-US" dirty="0"/>
              <a:t>语言规律，例如矢量</a:t>
            </a:r>
            <a:r>
              <a:rPr lang="zh-CN" altLang="en-US" dirty="0" smtClean="0"/>
              <a:t>操作</a:t>
            </a:r>
            <a:r>
              <a:rPr lang="zh-CN" altLang="en-US" dirty="0" smtClean="0"/>
              <a:t>：</a:t>
            </a:r>
            <a:endParaRPr lang="en-US" altLang="zh-CN" dirty="0" smtClean="0"/>
          </a:p>
          <a:p>
            <a:pPr lvl="1"/>
            <a:r>
              <a:rPr lang="zh-CN" altLang="en-US" dirty="0" smtClean="0"/>
              <a:t>矢量</a:t>
            </a:r>
            <a:r>
              <a:rPr lang="zh-CN" altLang="en-US" dirty="0" smtClean="0"/>
              <a:t>（</a:t>
            </a:r>
            <a:r>
              <a:rPr lang="en-US" altLang="zh-CN" dirty="0" smtClean="0"/>
              <a:t>‘Paris’</a:t>
            </a:r>
            <a:r>
              <a:rPr lang="zh-CN" altLang="en-US" dirty="0" smtClean="0"/>
              <a:t>） </a:t>
            </a:r>
            <a:r>
              <a:rPr lang="en-US" altLang="zh-CN" dirty="0"/>
              <a:t>- </a:t>
            </a:r>
            <a:r>
              <a:rPr lang="zh-CN" altLang="en-US" dirty="0"/>
              <a:t>矢量</a:t>
            </a:r>
            <a:r>
              <a:rPr lang="zh-CN" altLang="en-US" dirty="0" smtClean="0"/>
              <a:t>（</a:t>
            </a:r>
            <a:r>
              <a:rPr lang="en-US" altLang="zh-CN" dirty="0" smtClean="0"/>
              <a:t>‘French’</a:t>
            </a:r>
            <a:r>
              <a:rPr lang="zh-CN" altLang="en-US" dirty="0" smtClean="0"/>
              <a:t>）</a:t>
            </a:r>
            <a:r>
              <a:rPr lang="en-US" altLang="zh-CN" dirty="0"/>
              <a:t>+</a:t>
            </a:r>
            <a:r>
              <a:rPr lang="zh-CN" altLang="en-US" dirty="0"/>
              <a:t>矢量</a:t>
            </a:r>
            <a:r>
              <a:rPr lang="zh-CN" altLang="en-US" dirty="0" smtClean="0"/>
              <a:t>（</a:t>
            </a:r>
            <a:r>
              <a:rPr lang="en-US" altLang="zh-CN" dirty="0" smtClean="0"/>
              <a:t>‘Italy’</a:t>
            </a:r>
            <a:r>
              <a:rPr lang="zh-CN" altLang="en-US" dirty="0" smtClean="0"/>
              <a:t>）可以得到一个矢量，它非常接近矢量（</a:t>
            </a:r>
            <a:r>
              <a:rPr lang="en-US" altLang="zh-CN" dirty="0"/>
              <a:t> </a:t>
            </a:r>
            <a:r>
              <a:rPr lang="en-US" altLang="zh-CN" dirty="0" smtClean="0"/>
              <a:t>‘</a:t>
            </a:r>
            <a:r>
              <a:rPr lang="zh-CN" altLang="en-US" dirty="0" smtClean="0"/>
              <a:t>罗马 </a:t>
            </a:r>
            <a:r>
              <a:rPr lang="en-US" altLang="zh-CN" dirty="0" smtClean="0"/>
              <a:t>’</a:t>
            </a:r>
            <a:r>
              <a:rPr lang="zh-CN" altLang="en-US" dirty="0" smtClean="0"/>
              <a:t>）</a:t>
            </a:r>
            <a:r>
              <a:rPr lang="zh-CN" altLang="en-US" dirty="0" smtClean="0"/>
              <a:t>；</a:t>
            </a:r>
            <a:endParaRPr lang="en-US" altLang="zh-CN" dirty="0" smtClean="0"/>
          </a:p>
          <a:p>
            <a:pPr lvl="1"/>
            <a:r>
              <a:rPr lang="zh-CN" altLang="en-US" dirty="0" smtClean="0"/>
              <a:t>而</a:t>
            </a:r>
            <a:r>
              <a:rPr lang="zh-CN" altLang="en-US" dirty="0" smtClean="0"/>
              <a:t>矢量（</a:t>
            </a:r>
            <a:r>
              <a:rPr lang="en-US" altLang="zh-CN" dirty="0" smtClean="0"/>
              <a:t>‘king’</a:t>
            </a:r>
            <a:r>
              <a:rPr lang="zh-CN" altLang="en-US" dirty="0" smtClean="0"/>
              <a:t>） </a:t>
            </a:r>
            <a:r>
              <a:rPr lang="en-US" altLang="zh-CN" dirty="0"/>
              <a:t>- </a:t>
            </a:r>
            <a:r>
              <a:rPr lang="zh-CN" altLang="en-US" dirty="0" smtClean="0"/>
              <a:t>矢量（</a:t>
            </a:r>
            <a:r>
              <a:rPr lang="en-US" altLang="zh-CN" dirty="0" smtClean="0"/>
              <a:t>‘man’</a:t>
            </a:r>
            <a:r>
              <a:rPr lang="zh-CN" altLang="en-US" dirty="0" smtClean="0"/>
              <a:t>）</a:t>
            </a:r>
            <a:r>
              <a:rPr lang="en-US" altLang="zh-CN" dirty="0" smtClean="0"/>
              <a:t>+</a:t>
            </a:r>
            <a:r>
              <a:rPr lang="zh-CN" altLang="en-US" dirty="0" smtClean="0"/>
              <a:t>矢量（</a:t>
            </a:r>
            <a:r>
              <a:rPr lang="en-US" altLang="zh-CN" dirty="0" smtClean="0"/>
              <a:t>‘woman’</a:t>
            </a:r>
            <a:r>
              <a:rPr lang="zh-CN" altLang="en-US" dirty="0" smtClean="0"/>
              <a:t>）的结果则接近矢量（</a:t>
            </a:r>
            <a:r>
              <a:rPr lang="en-US" altLang="zh-CN" dirty="0" smtClean="0"/>
              <a:t>‘queen'</a:t>
            </a:r>
            <a:r>
              <a:rPr lang="zh-CN" altLang="en-US" dirty="0" smtClean="0"/>
              <a:t>）。</a:t>
            </a:r>
            <a:endParaRPr lang="zh-CN" altLang="en-US" dirty="0"/>
          </a:p>
          <a:p>
            <a:r>
              <a:rPr lang="zh-CN" altLang="en-US" dirty="0"/>
              <a:t>为了观察单词向量空间中的强规律性，需要在大数据集上训练模型，具有足够的向量维</a:t>
            </a:r>
            <a:r>
              <a:rPr lang="zh-CN" altLang="en-US" dirty="0" smtClean="0"/>
              <a:t>度。 </a:t>
            </a:r>
            <a:r>
              <a:rPr lang="zh-CN" altLang="en-US" dirty="0"/>
              <a:t>使用</a:t>
            </a:r>
            <a:r>
              <a:rPr lang="en-US" altLang="zh-CN" dirty="0"/>
              <a:t>word2vec</a:t>
            </a:r>
            <a:r>
              <a:rPr lang="zh-CN" altLang="en-US" dirty="0"/>
              <a:t>工具，可以在巨大的数据集（高达数百亿字）上训练模型。</a:t>
            </a:r>
          </a:p>
        </p:txBody>
      </p:sp>
    </p:spTree>
    <p:extLst>
      <p:ext uri="{BB962C8B-B14F-4D97-AF65-F5344CB8AC3E}">
        <p14:creationId xmlns:p14="http://schemas.microsoft.com/office/powerpoint/2010/main" val="31480072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a:t>该工具提供了用于计算词的向量表示的连续的词袋和跳跃架构的有效实现。 </a:t>
            </a:r>
            <a:r>
              <a:rPr lang="zh-CN" altLang="en-US" dirty="0" smtClean="0"/>
              <a:t>（见后面）</a:t>
            </a:r>
            <a:endParaRPr lang="en-US" altLang="zh-CN" dirty="0" smtClean="0"/>
          </a:p>
          <a:p>
            <a:r>
              <a:rPr lang="zh-CN" altLang="en-US" dirty="0" smtClean="0"/>
              <a:t>这些</a:t>
            </a:r>
            <a:r>
              <a:rPr lang="zh-CN" altLang="en-US" dirty="0"/>
              <a:t>表示可以随后用于许多自然语言处理应用和用于进一步研究。</a:t>
            </a:r>
            <a:r>
              <a:rPr lang="en-US" altLang="zh-CN" dirty="0"/>
              <a:t>word2vec</a:t>
            </a:r>
            <a:r>
              <a:rPr lang="zh-CN" altLang="en-US" dirty="0"/>
              <a:t>工具将文本语料作为输入，并生成单词向量作为输出。 它首先从训练文本数据构造词汇表，然后学习单词的向量表示。 所得到的单词矢量文件可以用作许多自然语言处理和机器学习应用中的特征</a:t>
            </a:r>
            <a:r>
              <a:rPr lang="zh-CN" altLang="en-US" dirty="0" smtClean="0"/>
              <a:t>。</a:t>
            </a:r>
            <a:endParaRPr lang="zh-CN" altLang="en-US" dirty="0"/>
          </a:p>
        </p:txBody>
      </p:sp>
    </p:spTree>
    <p:extLst>
      <p:ext uri="{BB962C8B-B14F-4D97-AF65-F5344CB8AC3E}">
        <p14:creationId xmlns:p14="http://schemas.microsoft.com/office/powerpoint/2010/main" val="114946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一、什么是人工智能</a:t>
            </a:r>
            <a:endParaRPr lang="zh-CN" altLang="en-US" dirty="0"/>
          </a:p>
        </p:txBody>
      </p:sp>
      <p:sp>
        <p:nvSpPr>
          <p:cNvPr id="3" name="内容占位符 2"/>
          <p:cNvSpPr>
            <a:spLocks noGrp="1"/>
          </p:cNvSpPr>
          <p:nvPr>
            <p:ph idx="1"/>
          </p:nvPr>
        </p:nvSpPr>
        <p:spPr/>
        <p:txBody>
          <a:bodyPr>
            <a:normAutofit/>
          </a:bodyPr>
          <a:lstStyle/>
          <a:p>
            <a:r>
              <a:rPr lang="zh-CN" altLang="en-US" dirty="0"/>
              <a:t>人工智能（</a:t>
            </a:r>
            <a:r>
              <a:rPr lang="en-US" altLang="zh-CN" dirty="0"/>
              <a:t>Artificial Intelligence</a:t>
            </a:r>
            <a:r>
              <a:rPr lang="zh-CN" altLang="en-US" dirty="0"/>
              <a:t>），英文缩写为</a:t>
            </a:r>
            <a:r>
              <a:rPr lang="en-US" altLang="zh-CN" dirty="0"/>
              <a:t>AI</a:t>
            </a:r>
            <a:r>
              <a:rPr lang="zh-CN" altLang="en-US" dirty="0"/>
              <a:t>。它是研究、开发用于模拟、延伸和扩展人的智能的理论、方法、技术及应用系统的一门新的技术科学。 </a:t>
            </a:r>
            <a:endParaRPr lang="en-US" altLang="zh-CN" dirty="0" smtClean="0"/>
          </a:p>
          <a:p>
            <a:r>
              <a:rPr lang="zh-CN" altLang="en-US" dirty="0" smtClean="0"/>
              <a:t>人工智能</a:t>
            </a:r>
            <a:r>
              <a:rPr lang="zh-CN" altLang="en-US" dirty="0"/>
              <a:t>是计算机科学的一个分支，它企图了解智能的实质，并生产出一种新的能以人类智能相似的方式做出反应的智能机器，该领域的研究包括机器人、语言识别、图像识别、自然语言处理和专家系统等</a:t>
            </a:r>
            <a:r>
              <a:rPr lang="zh-CN" altLang="en-US" dirty="0" smtClean="0"/>
              <a:t>。</a:t>
            </a:r>
            <a:endParaRPr lang="en-US" altLang="zh-CN" dirty="0" smtClean="0"/>
          </a:p>
        </p:txBody>
      </p:sp>
    </p:spTree>
    <p:extLst>
      <p:ext uri="{BB962C8B-B14F-4D97-AF65-F5344CB8AC3E}">
        <p14:creationId xmlns:p14="http://schemas.microsoft.com/office/powerpoint/2010/main" val="15441623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2015.cnblogs.com/blog/764050/201604/764050-20160424155906788-4710689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395" y="993140"/>
            <a:ext cx="7928896" cy="495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1495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zh-CN" dirty="0" smtClean="0"/>
              <a:t> ．</a:t>
            </a:r>
            <a:r>
              <a:rPr lang="en-US" altLang="zh-CN" dirty="0" smtClean="0"/>
              <a:t>Word2vec</a:t>
            </a:r>
            <a:r>
              <a:rPr lang="zh-CN" altLang="en-US" dirty="0" smtClean="0"/>
              <a:t>的应用</a:t>
            </a:r>
            <a:endParaRPr lang="zh-CN" altLang="en-US" dirty="0"/>
          </a:p>
        </p:txBody>
      </p:sp>
      <p:sp>
        <p:nvSpPr>
          <p:cNvPr id="3" name="内容占位符 2"/>
          <p:cNvSpPr>
            <a:spLocks noGrp="1"/>
          </p:cNvSpPr>
          <p:nvPr>
            <p:ph idx="1"/>
          </p:nvPr>
        </p:nvSpPr>
        <p:spPr/>
        <p:txBody>
          <a:bodyPr/>
          <a:lstStyle/>
          <a:p>
            <a:r>
              <a:rPr lang="zh-CN" altLang="en-US" dirty="0" smtClean="0"/>
              <a:t>就词本身而言，</a:t>
            </a:r>
            <a:r>
              <a:rPr lang="en-US" altLang="zh-CN" dirty="0" smtClean="0"/>
              <a:t>Word2vec</a:t>
            </a:r>
            <a:r>
              <a:rPr lang="zh-CN" altLang="en-US" dirty="0"/>
              <a:t>输出的词向量可以被用来做很多 </a:t>
            </a:r>
            <a:r>
              <a:rPr lang="en-US" altLang="zh-CN" dirty="0"/>
              <a:t>NLP </a:t>
            </a:r>
            <a:r>
              <a:rPr lang="zh-CN" altLang="en-US" dirty="0"/>
              <a:t>相关的工作，比如聚类、找同义词、词性分析等等</a:t>
            </a:r>
            <a:r>
              <a:rPr lang="zh-CN" altLang="en-US" dirty="0" smtClean="0"/>
              <a:t>。</a:t>
            </a:r>
            <a:endParaRPr lang="en-US" altLang="zh-CN" dirty="0" smtClean="0"/>
          </a:p>
          <a:p>
            <a:r>
              <a:rPr lang="zh-CN" altLang="en-US" dirty="0" smtClean="0"/>
              <a:t>如果</a:t>
            </a:r>
            <a:r>
              <a:rPr lang="zh-CN" altLang="en-US" dirty="0"/>
              <a:t>换个思路， 把词当做特征，那么</a:t>
            </a:r>
            <a:r>
              <a:rPr lang="en-US" altLang="zh-CN" dirty="0"/>
              <a:t>Word2vec</a:t>
            </a:r>
            <a:r>
              <a:rPr lang="zh-CN" altLang="en-US" dirty="0"/>
              <a:t>就可以把特征映射到 </a:t>
            </a:r>
            <a:r>
              <a:rPr lang="en-US" altLang="zh-CN" dirty="0"/>
              <a:t>K </a:t>
            </a:r>
            <a:r>
              <a:rPr lang="zh-CN" altLang="en-US" dirty="0"/>
              <a:t>维向量空间，可以为文本数据寻求更加深层次的特征表示 。</a:t>
            </a:r>
          </a:p>
        </p:txBody>
      </p:sp>
    </p:spTree>
    <p:extLst>
      <p:ext uri="{BB962C8B-B14F-4D97-AF65-F5344CB8AC3E}">
        <p14:creationId xmlns:p14="http://schemas.microsoft.com/office/powerpoint/2010/main" val="2449594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zh-CN" dirty="0" smtClean="0"/>
              <a:t>．</a:t>
            </a:r>
            <a:r>
              <a:rPr lang="en-US" altLang="zh-CN" dirty="0" smtClean="0"/>
              <a:t>Word2vec</a:t>
            </a:r>
            <a:r>
              <a:rPr lang="zh-CN" altLang="en-US" dirty="0" smtClean="0"/>
              <a:t>的应用过程</a:t>
            </a:r>
            <a:endParaRPr lang="zh-CN" altLang="en-US" dirty="0"/>
          </a:p>
        </p:txBody>
      </p:sp>
      <p:sp>
        <p:nvSpPr>
          <p:cNvPr id="3" name="内容占位符 2"/>
          <p:cNvSpPr>
            <a:spLocks noGrp="1"/>
          </p:cNvSpPr>
          <p:nvPr>
            <p:ph idx="1"/>
          </p:nvPr>
        </p:nvSpPr>
        <p:spPr/>
        <p:txBody>
          <a:bodyPr/>
          <a:lstStyle/>
          <a:p>
            <a:r>
              <a:rPr lang="zh-CN" altLang="zh-CN" dirty="0"/>
              <a:t>一、下载</a:t>
            </a:r>
            <a:r>
              <a:rPr lang="zh-CN" altLang="zh-CN" dirty="0" smtClean="0"/>
              <a:t>语料库</a:t>
            </a:r>
            <a:r>
              <a:rPr lang="zh-CN" altLang="en-US" dirty="0" smtClean="0"/>
              <a:t>，整理，编码为</a:t>
            </a:r>
            <a:r>
              <a:rPr lang="en-US" altLang="zh-CN" dirty="0" smtClean="0"/>
              <a:t>UTF8</a:t>
            </a:r>
          </a:p>
          <a:p>
            <a:r>
              <a:rPr lang="zh-CN" altLang="zh-CN" dirty="0"/>
              <a:t>二、合并多个文本文件 为一个</a:t>
            </a:r>
          </a:p>
          <a:p>
            <a:r>
              <a:rPr lang="zh-CN" altLang="zh-CN" dirty="0" smtClean="0"/>
              <a:t>三、分词</a:t>
            </a:r>
            <a:endParaRPr lang="zh-CN" altLang="zh-CN" dirty="0"/>
          </a:p>
          <a:p>
            <a:r>
              <a:rPr lang="zh-CN" altLang="zh-CN" dirty="0"/>
              <a:t>五、</a:t>
            </a:r>
            <a:r>
              <a:rPr lang="zh-CN" altLang="zh-CN" dirty="0" smtClean="0"/>
              <a:t>训练</a:t>
            </a:r>
            <a:r>
              <a:rPr lang="zh-CN" altLang="en-US" dirty="0" smtClean="0"/>
              <a:t>模型</a:t>
            </a:r>
            <a:endParaRPr lang="zh-CN" altLang="zh-CN" dirty="0"/>
          </a:p>
          <a:p>
            <a:r>
              <a:rPr lang="zh-CN" altLang="zh-CN" dirty="0"/>
              <a:t>六</a:t>
            </a:r>
            <a:r>
              <a:rPr lang="zh-CN" altLang="zh-CN" dirty="0" smtClean="0"/>
              <a:t>、</a:t>
            </a:r>
            <a:r>
              <a:rPr lang="zh-CN" altLang="en-US" dirty="0" smtClean="0"/>
              <a:t>测试模型</a:t>
            </a:r>
            <a:endParaRPr lang="zh-CN" altLang="zh-CN" dirty="0"/>
          </a:p>
        </p:txBody>
      </p:sp>
    </p:spTree>
    <p:extLst>
      <p:ext uri="{BB962C8B-B14F-4D97-AF65-F5344CB8AC3E}">
        <p14:creationId xmlns:p14="http://schemas.microsoft.com/office/powerpoint/2010/main" val="26539025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524000" y="1676400"/>
            <a:ext cx="9211728" cy="5181600"/>
          </a:xfrm>
          <a:prstGeom prst="rect">
            <a:avLst/>
          </a:prstGeom>
        </p:spPr>
      </p:pic>
      <p:sp>
        <p:nvSpPr>
          <p:cNvPr id="2" name="标题 1"/>
          <p:cNvSpPr>
            <a:spLocks noGrp="1"/>
          </p:cNvSpPr>
          <p:nvPr>
            <p:ph type="title"/>
          </p:nvPr>
        </p:nvSpPr>
        <p:spPr/>
        <p:txBody>
          <a:bodyPr/>
          <a:lstStyle/>
          <a:p>
            <a:r>
              <a:rPr lang="en-US" altLang="zh-CN" dirty="0" smtClean="0"/>
              <a:t>Word2vec</a:t>
            </a:r>
            <a:r>
              <a:rPr lang="zh-CN" altLang="en-US" dirty="0" smtClean="0"/>
              <a:t>开发环境</a:t>
            </a:r>
            <a:endParaRPr lang="zh-CN" altLang="en-US" dirty="0"/>
          </a:p>
        </p:txBody>
      </p:sp>
    </p:spTree>
    <p:extLst>
      <p:ext uri="{BB962C8B-B14F-4D97-AF65-F5344CB8AC3E}">
        <p14:creationId xmlns:p14="http://schemas.microsoft.com/office/powerpoint/2010/main" val="353704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1</a:t>
            </a:r>
            <a:r>
              <a:rPr lang="zh-CN" altLang="en-US" dirty="0" smtClean="0"/>
              <a:t>）语料库</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smtClean="0"/>
              <a:t>语料库</a:t>
            </a:r>
            <a:r>
              <a:rPr lang="zh-CN" altLang="en-US" dirty="0"/>
              <a:t>要根据应用需要来选择，语料库的质量与训练后的模型的质量有密切的</a:t>
            </a:r>
            <a:r>
              <a:rPr lang="zh-CN" altLang="en-US" dirty="0" smtClean="0"/>
              <a:t>关系</a:t>
            </a:r>
            <a:endParaRPr lang="en-US" altLang="zh-CN" dirty="0" smtClean="0"/>
          </a:p>
          <a:p>
            <a:r>
              <a:rPr lang="zh-CN" altLang="en-US" dirty="0" smtClean="0"/>
              <a:t>语料库要求：数据量大（一般要</a:t>
            </a:r>
            <a:r>
              <a:rPr lang="en-US" altLang="zh-CN" dirty="0" smtClean="0"/>
              <a:t>G</a:t>
            </a:r>
            <a:r>
              <a:rPr lang="zh-CN" altLang="en-US" dirty="0" smtClean="0"/>
              <a:t>级），专业（垃圾数据少），经过清理（便于处理</a:t>
            </a:r>
            <a:r>
              <a:rPr lang="zh-CN" altLang="en-US" dirty="0" smtClean="0"/>
              <a:t>）</a:t>
            </a:r>
            <a:endParaRPr lang="en-US" altLang="zh-CN" dirty="0" smtClean="0"/>
          </a:p>
          <a:p>
            <a:r>
              <a:rPr lang="zh-CN" altLang="en-US" dirty="0" smtClean="0"/>
              <a:t>例如：搜</a:t>
            </a:r>
            <a:r>
              <a:rPr lang="zh-CN" altLang="en-US" dirty="0"/>
              <a:t>狗实验室语料库</a:t>
            </a:r>
            <a:endParaRPr lang="en-US" altLang="zh-CN" dirty="0"/>
          </a:p>
          <a:p>
            <a:pPr marL="0" indent="0">
              <a:buNone/>
            </a:pPr>
            <a:r>
              <a:rPr lang="en-US" altLang="zh-CN" dirty="0">
                <a:hlinkClick r:id="rId2"/>
              </a:rPr>
              <a:t>http://www.sogou.com/labs/resource/list_yuliao.php</a:t>
            </a:r>
            <a:endParaRPr lang="en-US" altLang="zh-CN" dirty="0"/>
          </a:p>
          <a:p>
            <a:r>
              <a:rPr lang="zh-CN" altLang="en-US" dirty="0" smtClean="0"/>
              <a:t>其他</a:t>
            </a:r>
            <a:r>
              <a:rPr lang="zh-CN" altLang="en-US" dirty="0"/>
              <a:t>如维基中文百科也提供语料库下载</a:t>
            </a:r>
            <a:endParaRPr lang="en-US" altLang="zh-CN" dirty="0"/>
          </a:p>
          <a:p>
            <a:endParaRPr lang="en-US" altLang="zh-CN" dirty="0" smtClean="0"/>
          </a:p>
          <a:p>
            <a:r>
              <a:rPr lang="zh-CN" altLang="en-US" dirty="0" smtClean="0"/>
              <a:t>自己要解决的问题来寻找合适的语料库</a:t>
            </a:r>
            <a:endParaRPr lang="en-US" altLang="zh-CN" dirty="0" smtClean="0"/>
          </a:p>
          <a:p>
            <a:r>
              <a:rPr lang="zh-CN" altLang="en-US" dirty="0" smtClean="0"/>
              <a:t>*可以考虑使用下载工具、模拟击键工具来获得数据</a:t>
            </a:r>
            <a:endParaRPr lang="en-US" altLang="zh-CN" dirty="0" smtClean="0"/>
          </a:p>
        </p:txBody>
      </p:sp>
    </p:spTree>
    <p:extLst>
      <p:ext uri="{BB962C8B-B14F-4D97-AF65-F5344CB8AC3E}">
        <p14:creationId xmlns:p14="http://schemas.microsoft.com/office/powerpoint/2010/main" val="9096215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2</a:t>
            </a:r>
            <a:r>
              <a:rPr lang="zh-CN" altLang="en-US" dirty="0" smtClean="0"/>
              <a:t>）文本合并与编码</a:t>
            </a:r>
            <a:endParaRPr lang="zh-CN" altLang="en-US" dirty="0"/>
          </a:p>
        </p:txBody>
      </p:sp>
      <p:sp>
        <p:nvSpPr>
          <p:cNvPr id="3" name="内容占位符 2"/>
          <p:cNvSpPr>
            <a:spLocks noGrp="1"/>
          </p:cNvSpPr>
          <p:nvPr>
            <p:ph idx="1"/>
          </p:nvPr>
        </p:nvSpPr>
        <p:spPr/>
        <p:txBody>
          <a:bodyPr/>
          <a:lstStyle/>
          <a:p>
            <a:r>
              <a:rPr lang="zh-CN" altLang="en-US" dirty="0" smtClean="0"/>
              <a:t>如果不合并，会导致训练时处理不方便</a:t>
            </a:r>
            <a:endParaRPr lang="en-US" altLang="zh-CN" dirty="0" smtClean="0"/>
          </a:p>
          <a:p>
            <a:r>
              <a:rPr lang="zh-CN" altLang="en-US" dirty="0" smtClean="0"/>
              <a:t>也不利于对文本统一进行处理</a:t>
            </a:r>
            <a:endParaRPr lang="en-US" altLang="zh-CN" dirty="0" smtClean="0"/>
          </a:p>
          <a:p>
            <a:r>
              <a:rPr lang="zh-CN" altLang="en-US" dirty="0" smtClean="0"/>
              <a:t>有的应用场合要将不同类的文本分别放在一起，而不是合并为一个大文本文件</a:t>
            </a:r>
            <a:endParaRPr lang="en-US" altLang="zh-CN" dirty="0" smtClean="0"/>
          </a:p>
          <a:p>
            <a:endParaRPr lang="en-US" altLang="zh-CN" dirty="0"/>
          </a:p>
          <a:p>
            <a:r>
              <a:rPr lang="zh-CN" altLang="en-US" dirty="0" smtClean="0"/>
              <a:t>为了保证跨平台使用（一般会是</a:t>
            </a:r>
            <a:r>
              <a:rPr lang="en-US" altLang="zh-CN" dirty="0" err="1" smtClean="0"/>
              <a:t>windows+linux</a:t>
            </a:r>
            <a:r>
              <a:rPr lang="zh-CN" altLang="en-US" dirty="0" smtClean="0"/>
              <a:t>平台），需要将文本转码为</a:t>
            </a:r>
            <a:r>
              <a:rPr lang="en-US" altLang="zh-CN" dirty="0" err="1" smtClean="0"/>
              <a:t>unicode</a:t>
            </a:r>
            <a:endParaRPr lang="zh-CN" altLang="en-US" dirty="0"/>
          </a:p>
        </p:txBody>
      </p:sp>
    </p:spTree>
    <p:extLst>
      <p:ext uri="{BB962C8B-B14F-4D97-AF65-F5344CB8AC3E}">
        <p14:creationId xmlns:p14="http://schemas.microsoft.com/office/powerpoint/2010/main" val="31741433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3</a:t>
            </a:r>
            <a:r>
              <a:rPr lang="zh-CN" altLang="en-US" dirty="0" smtClean="0"/>
              <a:t>）</a:t>
            </a:r>
            <a:r>
              <a:rPr lang="zh-CN" altLang="en-US" dirty="0"/>
              <a:t>分词</a:t>
            </a:r>
          </a:p>
        </p:txBody>
      </p:sp>
      <p:sp>
        <p:nvSpPr>
          <p:cNvPr id="3" name="内容占位符 2"/>
          <p:cNvSpPr>
            <a:spLocks noGrp="1"/>
          </p:cNvSpPr>
          <p:nvPr>
            <p:ph idx="1"/>
          </p:nvPr>
        </p:nvSpPr>
        <p:spPr/>
        <p:txBody>
          <a:bodyPr/>
          <a:lstStyle/>
          <a:p>
            <a:r>
              <a:rPr lang="zh-CN" altLang="en-US" dirty="0" smtClean="0"/>
              <a:t>英语不需要分词，去掉标点即可</a:t>
            </a:r>
            <a:endParaRPr lang="en-US" altLang="zh-CN" dirty="0" smtClean="0"/>
          </a:p>
          <a:p>
            <a:r>
              <a:rPr lang="zh-CN" altLang="en-US" dirty="0" smtClean="0"/>
              <a:t>汉语需要分词。有不同的分词工具可以选择，但分词都需要考虑以下几个问题：</a:t>
            </a:r>
            <a:endParaRPr lang="en-US" altLang="zh-CN" dirty="0" smtClean="0"/>
          </a:p>
          <a:p>
            <a:pPr lvl="1"/>
            <a:r>
              <a:rPr lang="zh-CN" altLang="en-US" dirty="0" smtClean="0"/>
              <a:t>分词工具的算法</a:t>
            </a:r>
            <a:endParaRPr lang="en-US" altLang="zh-CN" dirty="0" smtClean="0"/>
          </a:p>
          <a:p>
            <a:pPr lvl="1"/>
            <a:r>
              <a:rPr lang="zh-CN" altLang="en-US" dirty="0"/>
              <a:t>分词工具</a:t>
            </a:r>
            <a:r>
              <a:rPr lang="zh-CN" altLang="en-US" dirty="0" smtClean="0"/>
              <a:t>是否可适应不同的应用需要</a:t>
            </a:r>
            <a:endParaRPr lang="en-US" altLang="zh-CN" dirty="0" smtClean="0"/>
          </a:p>
          <a:p>
            <a:pPr lvl="1"/>
            <a:r>
              <a:rPr lang="zh-CN" altLang="en-US" dirty="0"/>
              <a:t>分词</a:t>
            </a:r>
            <a:r>
              <a:rPr lang="zh-CN" altLang="en-US" dirty="0" smtClean="0"/>
              <a:t>工具是否支持自定义词典</a:t>
            </a:r>
            <a:endParaRPr lang="en-US" altLang="zh-CN" dirty="0" smtClean="0"/>
          </a:p>
          <a:p>
            <a:pPr lvl="1"/>
            <a:r>
              <a:rPr lang="zh-CN" altLang="en-US" dirty="0"/>
              <a:t>分词</a:t>
            </a:r>
            <a:r>
              <a:rPr lang="zh-CN" altLang="en-US" dirty="0" smtClean="0"/>
              <a:t>工具是否可以过滤不需要处理的词（</a:t>
            </a:r>
            <a:r>
              <a:rPr lang="en-US" altLang="zh-CN" dirty="0" smtClean="0"/>
              <a:t>stop words</a:t>
            </a:r>
            <a:r>
              <a:rPr lang="zh-CN" altLang="en-US" dirty="0" smtClean="0"/>
              <a:t>）</a:t>
            </a:r>
            <a:endParaRPr lang="en-US" altLang="zh-CN" dirty="0" smtClean="0"/>
          </a:p>
          <a:p>
            <a:pPr lvl="1"/>
            <a:r>
              <a:rPr lang="zh-CN" altLang="en-US" dirty="0" smtClean="0"/>
              <a:t>特殊词的处理，如量词</a:t>
            </a:r>
            <a:endParaRPr lang="zh-CN" altLang="en-US" dirty="0"/>
          </a:p>
        </p:txBody>
      </p:sp>
    </p:spTree>
    <p:extLst>
      <p:ext uri="{BB962C8B-B14F-4D97-AF65-F5344CB8AC3E}">
        <p14:creationId xmlns:p14="http://schemas.microsoft.com/office/powerpoint/2010/main" val="1133320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4</a:t>
            </a:r>
            <a:r>
              <a:rPr lang="zh-CN" altLang="en-US" dirty="0" smtClean="0"/>
              <a:t>）训练</a:t>
            </a:r>
            <a:endParaRPr lang="zh-CN" altLang="en-US" dirty="0"/>
          </a:p>
        </p:txBody>
      </p:sp>
      <p:sp>
        <p:nvSpPr>
          <p:cNvPr id="3" name="内容占位符 2"/>
          <p:cNvSpPr>
            <a:spLocks noGrp="1"/>
          </p:cNvSpPr>
          <p:nvPr>
            <p:ph idx="1"/>
          </p:nvPr>
        </p:nvSpPr>
        <p:spPr/>
        <p:txBody>
          <a:bodyPr/>
          <a:lstStyle/>
          <a:p>
            <a:r>
              <a:rPr lang="zh-CN" altLang="en-US" dirty="0" smtClean="0"/>
              <a:t>利用</a:t>
            </a:r>
            <a:r>
              <a:rPr lang="en-US" altLang="zh-CN" dirty="0" smtClean="0"/>
              <a:t>word2vec</a:t>
            </a:r>
            <a:r>
              <a:rPr lang="zh-CN" altLang="en-US" dirty="0" smtClean="0"/>
              <a:t>提供的</a:t>
            </a:r>
            <a:r>
              <a:rPr lang="zh-CN" altLang="en-US" dirty="0" smtClean="0"/>
              <a:t>功能即可实现</a:t>
            </a:r>
            <a:endParaRPr lang="en-US" altLang="zh-CN" dirty="0" smtClean="0"/>
          </a:p>
          <a:p>
            <a:r>
              <a:rPr lang="zh-CN" altLang="en-US" dirty="0" smtClean="0"/>
              <a:t>训练结果可保存为文本格式或二进制格式的</a:t>
            </a:r>
            <a:r>
              <a:rPr lang="zh-CN" altLang="en-US" dirty="0" smtClean="0"/>
              <a:t>模型，供以后调用，这样一方面可以大节约时间，另一方面还可以对数据脱敏</a:t>
            </a:r>
            <a:endParaRPr lang="en-US" altLang="zh-CN" dirty="0" smtClean="0"/>
          </a:p>
          <a:p>
            <a:pPr lvl="1"/>
            <a:r>
              <a:rPr lang="zh-CN" altLang="en-US" dirty="0" smtClean="0"/>
              <a:t>其实就是不让别人知道你用了什么数据来训练模型，想一想，有什么用？</a:t>
            </a:r>
            <a:endParaRPr lang="en-US" altLang="zh-CN" dirty="0" smtClean="0"/>
          </a:p>
          <a:p>
            <a:r>
              <a:rPr lang="zh-CN" altLang="en-US" dirty="0" smtClean="0"/>
              <a:t>可以利用更多的文本更新</a:t>
            </a:r>
            <a:r>
              <a:rPr lang="zh-CN" altLang="en-US" dirty="0" smtClean="0"/>
              <a:t>模型</a:t>
            </a:r>
            <a:endParaRPr lang="en-US" altLang="zh-CN" dirty="0" smtClean="0"/>
          </a:p>
          <a:p>
            <a:pPr lvl="1"/>
            <a:r>
              <a:rPr lang="zh-CN" altLang="en-US" dirty="0" smtClean="0"/>
              <a:t>工程应用很重要，避免重新训练模型带来的时间和设备开销</a:t>
            </a:r>
            <a:endParaRPr lang="zh-CN" altLang="en-US" dirty="0"/>
          </a:p>
        </p:txBody>
      </p:sp>
    </p:spTree>
    <p:extLst>
      <p:ext uri="{BB962C8B-B14F-4D97-AF65-F5344CB8AC3E}">
        <p14:creationId xmlns:p14="http://schemas.microsoft.com/office/powerpoint/2010/main" val="34878197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5</a:t>
            </a:r>
            <a:r>
              <a:rPr lang="zh-CN" altLang="en-US" dirty="0" smtClean="0"/>
              <a:t>）测试</a:t>
            </a:r>
            <a:endParaRPr lang="zh-CN" altLang="en-US" dirty="0"/>
          </a:p>
        </p:txBody>
      </p:sp>
      <p:sp>
        <p:nvSpPr>
          <p:cNvPr id="3" name="内容占位符 2"/>
          <p:cNvSpPr>
            <a:spLocks noGrp="1"/>
          </p:cNvSpPr>
          <p:nvPr>
            <p:ph idx="1"/>
          </p:nvPr>
        </p:nvSpPr>
        <p:spPr/>
        <p:txBody>
          <a:bodyPr/>
          <a:lstStyle/>
          <a:p>
            <a:r>
              <a:rPr lang="zh-CN" altLang="en-US" dirty="0" smtClean="0"/>
              <a:t>利用模型，输入测试数据，看结果是否符合需要</a:t>
            </a:r>
            <a:endParaRPr lang="en-US" altLang="zh-CN" dirty="0" smtClean="0"/>
          </a:p>
          <a:p>
            <a:endParaRPr lang="zh-CN" altLang="en-US" dirty="0"/>
          </a:p>
        </p:txBody>
      </p:sp>
    </p:spTree>
    <p:extLst>
      <p:ext uri="{BB962C8B-B14F-4D97-AF65-F5344CB8AC3E}">
        <p14:creationId xmlns:p14="http://schemas.microsoft.com/office/powerpoint/2010/main" val="36705330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zh-CN" dirty="0"/>
              <a:t> </a:t>
            </a:r>
            <a:r>
              <a:rPr lang="zh-CN" altLang="zh-CN" dirty="0" smtClean="0"/>
              <a:t>．</a:t>
            </a:r>
            <a:r>
              <a:rPr lang="en-US" altLang="zh-CN" dirty="0" smtClean="0"/>
              <a:t>Word2vec</a:t>
            </a:r>
            <a:r>
              <a:rPr lang="zh-CN" altLang="en-US" dirty="0" smtClean="0"/>
              <a:t>应用举例</a:t>
            </a:r>
            <a:endParaRPr lang="zh-CN" altLang="en-US" dirty="0"/>
          </a:p>
        </p:txBody>
      </p:sp>
      <p:sp>
        <p:nvSpPr>
          <p:cNvPr id="3" name="内容占位符 2"/>
          <p:cNvSpPr>
            <a:spLocks noGrp="1"/>
          </p:cNvSpPr>
          <p:nvPr>
            <p:ph idx="1"/>
          </p:nvPr>
        </p:nvSpPr>
        <p:spPr/>
        <p:txBody>
          <a:bodyPr/>
          <a:lstStyle/>
          <a:p>
            <a:r>
              <a:rPr lang="zh-CN" altLang="en-US" dirty="0"/>
              <a:t>输入一个词语，显示该词的相似词</a:t>
            </a:r>
          </a:p>
          <a:p>
            <a:r>
              <a:rPr lang="zh-CN" altLang="en-US" dirty="0"/>
              <a:t>输入两个词语，则去計算两个词余弦相似度</a:t>
            </a:r>
          </a:p>
          <a:p>
            <a:r>
              <a:rPr lang="zh-CN" altLang="en-US" dirty="0"/>
              <a:t>输入三个词语，进行类比推理</a:t>
            </a:r>
          </a:p>
          <a:p>
            <a:r>
              <a:rPr lang="zh-CN" altLang="en-US" dirty="0"/>
              <a:t>输入四个词语，显示不同类的词</a:t>
            </a:r>
          </a:p>
        </p:txBody>
      </p:sp>
    </p:spTree>
    <p:extLst>
      <p:ext uri="{BB962C8B-B14F-4D97-AF65-F5344CB8AC3E}">
        <p14:creationId xmlns:p14="http://schemas.microsoft.com/office/powerpoint/2010/main" val="6098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二、自然语言处理概述</a:t>
            </a:r>
            <a:endParaRPr lang="zh-CN" altLang="en-US" dirty="0"/>
          </a:p>
        </p:txBody>
      </p:sp>
      <p:sp>
        <p:nvSpPr>
          <p:cNvPr id="3" name="内容占位符 2"/>
          <p:cNvSpPr>
            <a:spLocks noGrp="1"/>
          </p:cNvSpPr>
          <p:nvPr>
            <p:ph idx="1"/>
          </p:nvPr>
        </p:nvSpPr>
        <p:spPr/>
        <p:txBody>
          <a:bodyPr/>
          <a:lstStyle/>
          <a:p>
            <a:r>
              <a:rPr lang="zh-CN" altLang="en-US" dirty="0" smtClean="0"/>
              <a:t>什么是语言？</a:t>
            </a:r>
            <a:endParaRPr lang="en-US" altLang="zh-CN" dirty="0" smtClean="0"/>
          </a:p>
          <a:p>
            <a:pPr lvl="1"/>
            <a:r>
              <a:rPr lang="zh-CN" altLang="zh-CN" dirty="0" smtClean="0"/>
              <a:t>语言</a:t>
            </a:r>
            <a:r>
              <a:rPr lang="zh-CN" altLang="zh-CN" dirty="0"/>
              <a:t>是用于传递信息的表示方法、约定和规则的集合，它由语句组成，每个语句又由单词组成；组成语句和语言时，应遵循一定的语法与语义规则。</a:t>
            </a:r>
            <a:endParaRPr lang="en-US" altLang="zh-CN" dirty="0" smtClean="0"/>
          </a:p>
        </p:txBody>
      </p:sp>
    </p:spTree>
    <p:extLst>
      <p:ext uri="{BB962C8B-B14F-4D97-AF65-F5344CB8AC3E}">
        <p14:creationId xmlns:p14="http://schemas.microsoft.com/office/powerpoint/2010/main" val="41787873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59800" y="804862"/>
            <a:ext cx="1898650" cy="5451474"/>
          </a:xfrm>
        </p:spPr>
        <p:txBody>
          <a:bodyPr/>
          <a:lstStyle/>
          <a:p>
            <a:r>
              <a:rPr lang="zh-CN" altLang="en-US" dirty="0" smtClean="0"/>
              <a:t>（</a:t>
            </a:r>
            <a:r>
              <a:rPr lang="en-US" altLang="zh-CN" dirty="0" smtClean="0"/>
              <a:t>1</a:t>
            </a:r>
            <a:r>
              <a:rPr lang="zh-CN" altLang="en-US" dirty="0" smtClean="0"/>
              <a:t>）显示一个词的相关词</a:t>
            </a:r>
            <a:endParaRPr lang="zh-CN" altLang="en-US" dirty="0"/>
          </a:p>
        </p:txBody>
      </p:sp>
      <p:pic>
        <p:nvPicPr>
          <p:cNvPr id="4" name="图片 3"/>
          <p:cNvPicPr>
            <a:picLocks noChangeAspect="1"/>
          </p:cNvPicPr>
          <p:nvPr/>
        </p:nvPicPr>
        <p:blipFill rotWithShape="1">
          <a:blip r:embed="rId2"/>
          <a:srcRect t="9952" r="54865" b="4101"/>
          <a:stretch/>
        </p:blipFill>
        <p:spPr>
          <a:xfrm>
            <a:off x="1828800" y="469899"/>
            <a:ext cx="5715000" cy="6121401"/>
          </a:xfrm>
          <a:prstGeom prst="rect">
            <a:avLst/>
          </a:prstGeom>
        </p:spPr>
      </p:pic>
    </p:spTree>
    <p:extLst>
      <p:ext uri="{BB962C8B-B14F-4D97-AF65-F5344CB8AC3E}">
        <p14:creationId xmlns:p14="http://schemas.microsoft.com/office/powerpoint/2010/main" val="35824936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与“苗族”相关的前</a:t>
            </a:r>
            <a:r>
              <a:rPr lang="en-US" altLang="zh-CN" dirty="0" smtClean="0"/>
              <a:t>200</a:t>
            </a:r>
            <a:r>
              <a:rPr lang="zh-CN" altLang="en-US" dirty="0" smtClean="0"/>
              <a:t>个词</a:t>
            </a:r>
            <a:endParaRPr lang="zh-CN" altLang="en-US" dirty="0"/>
          </a:p>
        </p:txBody>
      </p:sp>
      <p:sp>
        <p:nvSpPr>
          <p:cNvPr id="3" name="内容占位符 2"/>
          <p:cNvSpPr>
            <a:spLocks noGrp="1"/>
          </p:cNvSpPr>
          <p:nvPr>
            <p:ph idx="1"/>
          </p:nvPr>
        </p:nvSpPr>
        <p:spPr>
          <a:xfrm>
            <a:off x="1871472" y="1307593"/>
            <a:ext cx="8167878" cy="5303519"/>
          </a:xfrm>
        </p:spPr>
        <p:txBody>
          <a:bodyPr>
            <a:normAutofit fontScale="70000" lnSpcReduction="20000"/>
          </a:bodyPr>
          <a:lstStyle/>
          <a:p>
            <a:r>
              <a:rPr lang="zh-CN" altLang="zh-CN" dirty="0"/>
              <a:t>彝族、藏族、壮族、哈萨克族、布依族、蒙古族、土家、苗家、傣族、羌族、白族、土族、侗族、瑶族、畲族、柯尔克孜族、维吾尔族、回族、客家、朝鲜族、大歌、土家族、佤族、哈萨克、仡佬族、纳西族、民俗风情、民俗文化、黎族、瑶、哈尼族、民族风情、山歌、拉祜族、镇远、鄂伦春族、自治县、撒拉族、满族、民风、傈僳族、蜡染、少数民族、民俗、侗、火把节、蒙族、芦笙、马头琴、侗家、彝、绚丽多姿、呼麦、羌、珞巴、循化、仡佬、织锦、民族服饰、苗寨、服饰文化、原住民、飞钹、秧歌、壮乡、裕固族、围屋、龙灯、鄂伦春、东兰、毛南族、民间艺人、独龙族、歌舞、民歌、藏戏、唐卡、古村、潮汕、长调、柯尔克孜、村寨、缠溪镇、婚俗、淳朴、西域、黔东南、乡土、甘南、原生态、民族民间、摩梭人、汨罗、马边、苗乡、制陶、锡伯族、古村落、蒙古人、察哈尔、蔚县、珞巴族、手工艺、添仓、游牧民族、塔城市、麻江县、三江侗族自治县、达斡尔族、瑶乡、伏羲、黔南、民族特色、乡高、契丹、巴里坤、古堰、工夫茶、炎帝、嘉绒、傩、铜鼓、融水苗族自治县、雷山县、宏村、咸水歌、刺绣、白洋淀、俄罗斯族、山村、闽南、同仁县、闻喜、石雕、汉族人、瓷都、花园村、自然风光、聂耳、中渡、百色市、敖包、秭归、手工艺品、郑氏、京族、社火、西江、海北藏族自治州、萨尔达、后裔、化隆、客家人、游牧、妈祖庙、哀牢山、特色美食、腰鼓、侗乡、民间文学、大山深处、平武、山乡、查干、安仁、乌兰牧骑、铜仁市、侗寨、年画、风物、民间文化、农民画、嫘祖、关帝、撒拉、大澳、梵净山、花灯、红瑶、前村、阿坝、维吾尔、舞龙、茅龙笔、吊脚楼、霍城县、唢呐、苗鼓、伊宁县、凤凰县、博湖县、木简、营乡、楚文化、塔吉克族、帕米尔高原、布依、镇远县、瑶族自治县、天台山</a:t>
            </a:r>
          </a:p>
          <a:p>
            <a:endParaRPr lang="zh-CN" altLang="en-US" dirty="0"/>
          </a:p>
        </p:txBody>
      </p:sp>
    </p:spTree>
    <p:extLst>
      <p:ext uri="{BB962C8B-B14F-4D97-AF65-F5344CB8AC3E}">
        <p14:creationId xmlns:p14="http://schemas.microsoft.com/office/powerpoint/2010/main" val="26339391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与“西南”有关的词</a:t>
            </a:r>
            <a:r>
              <a:rPr lang="en-US" altLang="zh-CN" dirty="0" smtClean="0"/>
              <a:t/>
            </a:r>
            <a:br>
              <a:rPr lang="en-US" altLang="zh-CN" dirty="0" smtClean="0"/>
            </a:br>
            <a:r>
              <a:rPr lang="zh-CN" altLang="en-US" dirty="0" smtClean="0"/>
              <a:t>（相关性</a:t>
            </a:r>
            <a:r>
              <a:rPr lang="en-US" altLang="zh-CN" dirty="0" smtClean="0"/>
              <a:t>&gt;0.45)</a:t>
            </a:r>
            <a:endParaRPr lang="zh-CN" altLang="en-US" dirty="0"/>
          </a:p>
        </p:txBody>
      </p:sp>
      <p:sp>
        <p:nvSpPr>
          <p:cNvPr id="3" name="内容占位符 2"/>
          <p:cNvSpPr>
            <a:spLocks noGrp="1"/>
          </p:cNvSpPr>
          <p:nvPr>
            <p:ph idx="1"/>
          </p:nvPr>
        </p:nvSpPr>
        <p:spPr/>
        <p:txBody>
          <a:bodyPr/>
          <a:lstStyle/>
          <a:p>
            <a:r>
              <a:rPr lang="zh-CN" altLang="zh-CN" dirty="0"/>
              <a:t>西北，东北，西部，东海，东南，偏南，南缘，南方，万联，红塔，北疆，成都平原，国元，攀西，西南地区，亚热带</a:t>
            </a:r>
            <a:endParaRPr lang="zh-CN" altLang="en-US" dirty="0"/>
          </a:p>
        </p:txBody>
      </p:sp>
    </p:spTree>
    <p:extLst>
      <p:ext uri="{BB962C8B-B14F-4D97-AF65-F5344CB8AC3E}">
        <p14:creationId xmlns:p14="http://schemas.microsoft.com/office/powerpoint/2010/main" val="283767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2</a:t>
            </a:r>
            <a:r>
              <a:rPr lang="zh-CN" altLang="en-US" dirty="0" smtClean="0"/>
              <a:t>）三个词进行类比推理</a:t>
            </a:r>
            <a:endParaRPr lang="zh-CN" altLang="en-US" dirty="0"/>
          </a:p>
        </p:txBody>
      </p:sp>
      <p:pic>
        <p:nvPicPr>
          <p:cNvPr id="6" name="图片 5"/>
          <p:cNvPicPr>
            <a:picLocks noChangeAspect="1"/>
          </p:cNvPicPr>
          <p:nvPr/>
        </p:nvPicPr>
        <p:blipFill rotWithShape="1">
          <a:blip r:embed="rId2"/>
          <a:srcRect t="58765" r="3264" b="8395"/>
          <a:stretch/>
        </p:blipFill>
        <p:spPr>
          <a:xfrm>
            <a:off x="1524000" y="1385890"/>
            <a:ext cx="8903738" cy="1700211"/>
          </a:xfrm>
          <a:prstGeom prst="rect">
            <a:avLst/>
          </a:prstGeom>
        </p:spPr>
      </p:pic>
      <p:pic>
        <p:nvPicPr>
          <p:cNvPr id="9" name="图片 8"/>
          <p:cNvPicPr>
            <a:picLocks noChangeAspect="1"/>
          </p:cNvPicPr>
          <p:nvPr/>
        </p:nvPicPr>
        <p:blipFill rotWithShape="1">
          <a:blip r:embed="rId3"/>
          <a:srcRect l="625" t="51729" r="765" b="9383"/>
          <a:stretch/>
        </p:blipFill>
        <p:spPr>
          <a:xfrm>
            <a:off x="1631880" y="2997200"/>
            <a:ext cx="8795858" cy="1951194"/>
          </a:xfrm>
          <a:prstGeom prst="rect">
            <a:avLst/>
          </a:prstGeom>
        </p:spPr>
      </p:pic>
      <p:pic>
        <p:nvPicPr>
          <p:cNvPr id="10" name="图片 9"/>
          <p:cNvPicPr>
            <a:picLocks noChangeAspect="1"/>
          </p:cNvPicPr>
          <p:nvPr/>
        </p:nvPicPr>
        <p:blipFill rotWithShape="1">
          <a:blip r:embed="rId4"/>
          <a:srcRect l="625" t="51851" r="696" b="9630"/>
          <a:stretch/>
        </p:blipFill>
        <p:spPr>
          <a:xfrm>
            <a:off x="1631880" y="4837112"/>
            <a:ext cx="8795858" cy="1931251"/>
          </a:xfrm>
          <a:prstGeom prst="rect">
            <a:avLst/>
          </a:prstGeom>
        </p:spPr>
      </p:pic>
    </p:spTree>
    <p:extLst>
      <p:ext uri="{BB962C8B-B14F-4D97-AF65-F5344CB8AC3E}">
        <p14:creationId xmlns:p14="http://schemas.microsoft.com/office/powerpoint/2010/main" val="27865090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3</a:t>
            </a:r>
            <a:r>
              <a:rPr lang="zh-CN" altLang="en-US" dirty="0" smtClean="0"/>
              <a:t>）显示不同类的词</a:t>
            </a:r>
            <a:endParaRPr lang="zh-CN" altLang="en-US" dirty="0"/>
          </a:p>
        </p:txBody>
      </p:sp>
      <p:pic>
        <p:nvPicPr>
          <p:cNvPr id="6" name="图片 5"/>
          <p:cNvPicPr>
            <a:picLocks noChangeAspect="1"/>
          </p:cNvPicPr>
          <p:nvPr/>
        </p:nvPicPr>
        <p:blipFill rotWithShape="1">
          <a:blip r:embed="rId2"/>
          <a:srcRect t="41110" r="53542" b="8890"/>
          <a:stretch/>
        </p:blipFill>
        <p:spPr>
          <a:xfrm>
            <a:off x="1860551" y="1866900"/>
            <a:ext cx="7971837" cy="4826000"/>
          </a:xfrm>
          <a:prstGeom prst="rect">
            <a:avLst/>
          </a:prstGeom>
        </p:spPr>
      </p:pic>
    </p:spTree>
    <p:extLst>
      <p:ext uri="{BB962C8B-B14F-4D97-AF65-F5344CB8AC3E}">
        <p14:creationId xmlns:p14="http://schemas.microsoft.com/office/powerpoint/2010/main" val="4725515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94916" y="710692"/>
            <a:ext cx="7696200" cy="158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b="1" dirty="0"/>
              <a:t>Word2vec</a:t>
            </a:r>
            <a:r>
              <a:rPr lang="zh-CN" altLang="en-US" sz="3600" b="1" dirty="0"/>
              <a:t>在语义方面已经展现出了不错的潜能。</a:t>
            </a:r>
          </a:p>
        </p:txBody>
      </p:sp>
      <p:sp>
        <p:nvSpPr>
          <p:cNvPr id="5" name="矩形 4"/>
          <p:cNvSpPr/>
          <p:nvPr/>
        </p:nvSpPr>
        <p:spPr>
          <a:xfrm>
            <a:off x="1994916" y="2722372"/>
            <a:ext cx="7696200" cy="158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a:t>如何利用其“聚类”功能实现基于语义的词语分类有待进一步研究。</a:t>
            </a:r>
            <a:endParaRPr lang="zh-CN" altLang="en-US" sz="3600" b="1" dirty="0"/>
          </a:p>
        </p:txBody>
      </p:sp>
      <p:sp>
        <p:nvSpPr>
          <p:cNvPr id="6" name="矩形 5"/>
          <p:cNvSpPr/>
          <p:nvPr/>
        </p:nvSpPr>
        <p:spPr>
          <a:xfrm>
            <a:off x="1994916" y="4807204"/>
            <a:ext cx="7696200" cy="158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a:t>如何利用现有词典辅助</a:t>
            </a:r>
            <a:r>
              <a:rPr lang="en-US" altLang="zh-CN" sz="3600" b="1" dirty="0"/>
              <a:t>Word2vec</a:t>
            </a:r>
            <a:r>
              <a:rPr lang="zh-CN" altLang="en-US" sz="3600" b="1" dirty="0"/>
              <a:t>的语义研究也有待进一步深入。</a:t>
            </a:r>
            <a:endParaRPr lang="zh-CN" altLang="en-US" sz="3600" b="1" dirty="0"/>
          </a:p>
        </p:txBody>
      </p:sp>
    </p:spTree>
    <p:extLst>
      <p:ext uri="{BB962C8B-B14F-4D97-AF65-F5344CB8AC3E}">
        <p14:creationId xmlns:p14="http://schemas.microsoft.com/office/powerpoint/2010/main" val="85699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zh-CN" dirty="0"/>
              <a:t> ．</a:t>
            </a:r>
            <a:r>
              <a:rPr lang="en-US" altLang="zh-CN" dirty="0" smtClean="0"/>
              <a:t>Word2vec</a:t>
            </a:r>
            <a:r>
              <a:rPr lang="zh-CN" altLang="en-US" dirty="0" smtClean="0"/>
              <a:t>更深入的应用</a:t>
            </a:r>
            <a:endParaRPr lang="zh-CN" altLang="en-US" dirty="0"/>
          </a:p>
        </p:txBody>
      </p:sp>
      <p:sp>
        <p:nvSpPr>
          <p:cNvPr id="3" name="内容占位符 2"/>
          <p:cNvSpPr>
            <a:spLocks noGrp="1"/>
          </p:cNvSpPr>
          <p:nvPr>
            <p:ph idx="1"/>
          </p:nvPr>
        </p:nvSpPr>
        <p:spPr/>
        <p:txBody>
          <a:bodyPr/>
          <a:lstStyle/>
          <a:p>
            <a:r>
              <a:rPr lang="zh-CN" altLang="en-US" dirty="0" smtClean="0"/>
              <a:t>语义词典的修订</a:t>
            </a:r>
            <a:endParaRPr lang="zh-CN" altLang="en-US" dirty="0"/>
          </a:p>
        </p:txBody>
      </p:sp>
    </p:spTree>
    <p:extLst>
      <p:ext uri="{BB962C8B-B14F-4D97-AF65-F5344CB8AC3E}">
        <p14:creationId xmlns:p14="http://schemas.microsoft.com/office/powerpoint/2010/main" val="1240322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Wordnet</a:t>
            </a:r>
            <a:r>
              <a:rPr lang="zh-CN" altLang="en-US" dirty="0" smtClean="0"/>
              <a:t>：英语成熟的语义词典</a:t>
            </a:r>
            <a:r>
              <a:rPr lang="en-US" altLang="zh-CN" dirty="0" smtClean="0"/>
              <a:t/>
            </a:r>
            <a:br>
              <a:rPr lang="en-US" altLang="zh-CN" dirty="0" smtClean="0"/>
            </a:br>
            <a:r>
              <a:rPr lang="en-US" altLang="zh-CN" dirty="0" smtClean="0"/>
              <a:t>visual Thesaurus</a:t>
            </a:r>
            <a:r>
              <a:rPr lang="zh-CN" altLang="en-US" dirty="0" smtClean="0"/>
              <a:t>为其可视化版本</a:t>
            </a:r>
            <a:endParaRPr lang="zh-CN" altLang="en-US" dirty="0"/>
          </a:p>
        </p:txBody>
      </p:sp>
      <p:pic>
        <p:nvPicPr>
          <p:cNvPr id="4" name="图片 3"/>
          <p:cNvPicPr>
            <a:picLocks noChangeAspect="1"/>
          </p:cNvPicPr>
          <p:nvPr/>
        </p:nvPicPr>
        <p:blipFill>
          <a:blip r:embed="rId2"/>
          <a:stretch>
            <a:fillRect/>
          </a:stretch>
        </p:blipFill>
        <p:spPr>
          <a:xfrm>
            <a:off x="1524000" y="1690689"/>
            <a:ext cx="9105149" cy="4837111"/>
          </a:xfrm>
          <a:prstGeom prst="rect">
            <a:avLst/>
          </a:prstGeom>
        </p:spPr>
      </p:pic>
    </p:spTree>
    <p:extLst>
      <p:ext uri="{BB962C8B-B14F-4D97-AF65-F5344CB8AC3E}">
        <p14:creationId xmlns:p14="http://schemas.microsoft.com/office/powerpoint/2010/main" val="268627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16997" t="7690" r="25068" b="7979"/>
          <a:stretch/>
        </p:blipFill>
        <p:spPr>
          <a:xfrm>
            <a:off x="1993900" y="463152"/>
            <a:ext cx="7924801" cy="6128148"/>
          </a:xfrm>
          <a:prstGeom prst="rect">
            <a:avLst/>
          </a:prstGeom>
        </p:spPr>
      </p:pic>
    </p:spTree>
    <p:extLst>
      <p:ext uri="{BB962C8B-B14F-4D97-AF65-F5344CB8AC3E}">
        <p14:creationId xmlns:p14="http://schemas.microsoft.com/office/powerpoint/2010/main" val="33505458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同义词林：汉语的语义词典</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3831" y="2318960"/>
            <a:ext cx="8984339" cy="3167440"/>
          </a:xfrm>
        </p:spPr>
      </p:pic>
    </p:spTree>
    <p:extLst>
      <p:ext uri="{BB962C8B-B14F-4D97-AF65-F5344CB8AC3E}">
        <p14:creationId xmlns:p14="http://schemas.microsoft.com/office/powerpoint/2010/main" val="22176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4343</TotalTime>
  <Words>9154</Words>
  <Application>Microsoft Office PowerPoint</Application>
  <PresentationFormat>宽屏</PresentationFormat>
  <Paragraphs>578</Paragraphs>
  <Slides>142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142</vt:i4>
      </vt:variant>
    </vt:vector>
  </HeadingPairs>
  <TitlesOfParts>
    <vt:vector size="150" baseType="lpstr">
      <vt:lpstr>华文新魏</vt:lpstr>
      <vt:lpstr>宋体</vt:lpstr>
      <vt:lpstr>Arial</vt:lpstr>
      <vt:lpstr>Calibri</vt:lpstr>
      <vt:lpstr>Calibri Light</vt:lpstr>
      <vt:lpstr>Cambria Math</vt:lpstr>
      <vt:lpstr>Tahoma</vt:lpstr>
      <vt:lpstr>Office 主题</vt:lpstr>
      <vt:lpstr>人工智能在自然语言处理中的应用初步研究</vt:lpstr>
      <vt:lpstr>一个项目的需求</vt:lpstr>
      <vt:lpstr>PowerPoint 演示文稿</vt:lpstr>
      <vt:lpstr>PowerPoint 演示文稿</vt:lpstr>
      <vt:lpstr>PowerPoint 演示文稿</vt:lpstr>
      <vt:lpstr>再如：</vt:lpstr>
      <vt:lpstr>PowerPoint 演示文稿</vt:lpstr>
      <vt:lpstr>一、什么是人工智能</vt:lpstr>
      <vt:lpstr>二、自然语言处理概述</vt:lpstr>
      <vt:lpstr>PowerPoint 演示文稿</vt:lpstr>
      <vt:lpstr>1 ．什么是自然语言理解</vt:lpstr>
      <vt:lpstr>语言理解所包含的功能，即NLP的应用</vt:lpstr>
      <vt:lpstr>2 ．自然语言处理的兴起</vt:lpstr>
      <vt:lpstr>3 ．自然语言理解过程的层次 </vt:lpstr>
      <vt:lpstr>语音分析</vt:lpstr>
      <vt:lpstr>语音分析传统的方法</vt:lpstr>
      <vt:lpstr>深度学习下的语音分析</vt:lpstr>
      <vt:lpstr>词法分析</vt:lpstr>
      <vt:lpstr>PowerPoint 演示文稿</vt:lpstr>
      <vt:lpstr>中文的分词及其中存在的问题</vt:lpstr>
      <vt:lpstr>思考：</vt:lpstr>
      <vt:lpstr>PowerPoint 演示文稿</vt:lpstr>
      <vt:lpstr>词法分析的传统的方法</vt:lpstr>
      <vt:lpstr>深度学习下的词法分析</vt:lpstr>
      <vt:lpstr>句法分析</vt:lpstr>
      <vt:lpstr>句法分析的传统方法</vt:lpstr>
      <vt:lpstr>深度学习下的句法分析</vt:lpstr>
      <vt:lpstr>语义分析</vt:lpstr>
      <vt:lpstr>语义分析的传统方法</vt:lpstr>
      <vt:lpstr>深度学习下的语义分析</vt:lpstr>
      <vt:lpstr>语用分析</vt:lpstr>
      <vt:lpstr>4．自然语言处理的主要困难：消歧</vt:lpstr>
      <vt:lpstr>PowerPoint 演示文稿</vt:lpstr>
      <vt:lpstr>PowerPoint 演示文稿</vt:lpstr>
      <vt:lpstr>自然语言处理困难的根源</vt:lpstr>
      <vt:lpstr>5．自然语言处理的应用</vt:lpstr>
      <vt:lpstr>自然语言处理的应用</vt:lpstr>
      <vt:lpstr>工业界中NLP的应用</vt:lpstr>
      <vt:lpstr>NLP应用：情感分析</vt:lpstr>
      <vt:lpstr>PowerPoint 演示文稿</vt:lpstr>
      <vt:lpstr>NLP应用：问答系统</vt:lpstr>
      <vt:lpstr>PowerPoint 演示文稿</vt:lpstr>
      <vt:lpstr>NLP应用：机器翻译</vt:lpstr>
      <vt:lpstr>PowerPoint 演示文稿</vt:lpstr>
      <vt:lpstr>三、自然语言处理的方法</vt:lpstr>
      <vt:lpstr>1．基于规则的自然语言处理</vt:lpstr>
      <vt:lpstr>句法模式匹配和转移网络 </vt:lpstr>
      <vt:lpstr>PowerPoint 演示文稿</vt:lpstr>
      <vt:lpstr>扩充转移网络 </vt:lpstr>
      <vt:lpstr>PowerPoint 演示文稿</vt:lpstr>
      <vt:lpstr>PowerPoint 演示文稿</vt:lpstr>
      <vt:lpstr>词汇功能语法(LFG) </vt:lpstr>
      <vt:lpstr>用LFG语法对句子进行分析的过程</vt:lpstr>
      <vt:lpstr>语义的解析 </vt:lpstr>
      <vt:lpstr>句子的自动理解:简单句的理解方法  </vt:lpstr>
      <vt:lpstr>PowerPoint 演示文稿</vt:lpstr>
      <vt:lpstr>复合句的理解方法 </vt:lpstr>
      <vt:lpstr>语言的自动生成(Automatic Generation of Language) </vt:lpstr>
      <vt:lpstr>2．自然语言处理的统计学模型</vt:lpstr>
      <vt:lpstr>自然语言处理与人工智能</vt:lpstr>
      <vt:lpstr>统计语言学与基于规则的理性语义的结合</vt:lpstr>
      <vt:lpstr>四、向量空间模型 (Vector space models, VSMs)</vt:lpstr>
      <vt:lpstr>语义词典</vt:lpstr>
      <vt:lpstr>语义词典存在的问题</vt:lpstr>
      <vt:lpstr>1．词向量及其表示方式</vt:lpstr>
      <vt:lpstr> one-hot representation</vt:lpstr>
      <vt:lpstr>one-hot representation的缺点</vt:lpstr>
      <vt:lpstr>分布式表示：Distributed Representation</vt:lpstr>
      <vt:lpstr>Distributional similarity based representations 基于统计的分布相似</vt:lpstr>
      <vt:lpstr>2 ．词向量的获得方法</vt:lpstr>
      <vt:lpstr>PowerPoint 演示文稿</vt:lpstr>
      <vt:lpstr> 3 ．词向量的作用</vt:lpstr>
      <vt:lpstr>4 ．词向量应用</vt:lpstr>
      <vt:lpstr>PowerPoint 演示文稿</vt:lpstr>
      <vt:lpstr>这意味着什么？</vt:lpstr>
      <vt:lpstr>1 ． Word2vec及其实现模型</vt:lpstr>
      <vt:lpstr>PowerPoint 演示文稿</vt:lpstr>
      <vt:lpstr>词向量的语言学含义</vt:lpstr>
      <vt:lpstr>PowerPoint 演示文稿</vt:lpstr>
      <vt:lpstr>PowerPoint 演示文稿</vt:lpstr>
      <vt:lpstr>2 ．Word2vec的应用</vt:lpstr>
      <vt:lpstr>3．Word2vec的应用过程</vt:lpstr>
      <vt:lpstr>Word2vec开发环境</vt:lpstr>
      <vt:lpstr>（1）语料库</vt:lpstr>
      <vt:lpstr>（2）文本合并与编码</vt:lpstr>
      <vt:lpstr>（3）分词</vt:lpstr>
      <vt:lpstr>（4）训练</vt:lpstr>
      <vt:lpstr>（5）测试</vt:lpstr>
      <vt:lpstr>4 ．Word2vec应用举例</vt:lpstr>
      <vt:lpstr>（1）显示一个词的相关词</vt:lpstr>
      <vt:lpstr>与“苗族”相关的前200个词</vt:lpstr>
      <vt:lpstr>与“西南”有关的词 （相关性&gt;0.45)</vt:lpstr>
      <vt:lpstr>（2）三个词进行类比推理</vt:lpstr>
      <vt:lpstr>（3）显示不同类的词</vt:lpstr>
      <vt:lpstr>PowerPoint 演示文稿</vt:lpstr>
      <vt:lpstr>5 ．Word2vec更深入的应用</vt:lpstr>
      <vt:lpstr>Wordnet：英语成熟的语义词典 visual Thesaurus为其可视化版本</vt:lpstr>
      <vt:lpstr>PowerPoint 演示文稿</vt:lpstr>
      <vt:lpstr>同义词林：汉语的语义词典</vt:lpstr>
      <vt:lpstr>Word2vec计算出的所有相关词的分类</vt:lpstr>
      <vt:lpstr>PowerPoint 演示文稿</vt:lpstr>
      <vt:lpstr>PowerPoint 演示文稿</vt:lpstr>
      <vt:lpstr>不靠谱的信息</vt:lpstr>
      <vt:lpstr>Word2vec应用</vt:lpstr>
      <vt:lpstr>PowerPoint 演示文稿</vt:lpstr>
      <vt:lpstr>操作：</vt:lpstr>
      <vt:lpstr>自动提取关键词、自动摘要、文档相似度计算</vt:lpstr>
      <vt:lpstr>自动摘要</vt:lpstr>
      <vt:lpstr>自动文摘（Automatic Summarization）的方法主要有两种：Extraction和Abstraction。</vt:lpstr>
      <vt:lpstr>主要方法</vt:lpstr>
      <vt:lpstr>TF-IDF算法</vt:lpstr>
      <vt:lpstr>PowerPoint 演示文稿</vt:lpstr>
      <vt:lpstr>PowerPoint 演示文稿</vt:lpstr>
      <vt:lpstr>PowerPoint 演示文稿</vt:lpstr>
      <vt:lpstr>PowerPoint 演示文稿</vt:lpstr>
      <vt:lpstr>TFIDF实现</vt:lpstr>
      <vt:lpstr>PowerPoint 演示文稿</vt:lpstr>
      <vt:lpstr>PowerPoint 演示文稿</vt:lpstr>
      <vt:lpstr>TFIDF特点</vt:lpstr>
      <vt:lpstr>TextRank 算法</vt:lpstr>
      <vt:lpstr>TextRank算法原理</vt:lpstr>
      <vt:lpstr>使用TextRank提取关键字</vt:lpstr>
      <vt:lpstr>使用TextRank提取关键短语</vt:lpstr>
      <vt:lpstr>使用TextRank提取摘要</vt:lpstr>
      <vt:lpstr>利用simhash算法计算句子/文档相似度</vt:lpstr>
      <vt:lpstr>simhash算法</vt:lpstr>
      <vt:lpstr>操作：</vt:lpstr>
      <vt:lpstr>PowerPoint 演示文稿</vt:lpstr>
      <vt:lpstr>浅层语义分析（LSA）算法</vt:lpstr>
      <vt:lpstr>PowerPoint 演示文稿</vt:lpstr>
      <vt:lpstr>概述：词-文档矩阵（Occurences Matrix)</vt:lpstr>
      <vt:lpstr>降维</vt:lpstr>
      <vt:lpstr>推导</vt:lpstr>
      <vt:lpstr>PowerPoint 演示文稿</vt:lpstr>
      <vt:lpstr>PowerPoint 演示文稿</vt:lpstr>
      <vt:lpstr>PowerPoint 演示文稿</vt:lpstr>
      <vt:lpstr>PowerPoint 演示文稿</vt:lpstr>
      <vt:lpstr>LSA的一些缺点</vt:lpstr>
      <vt:lpstr>PowerPoint 演示文稿</vt:lpstr>
      <vt:lpstr>参考</vt:lpstr>
      <vt:lpstr>操作：</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自然语言处理</dc:title>
  <dc:creator>刘翔</dc:creator>
  <cp:lastModifiedBy>刘翔</cp:lastModifiedBy>
  <cp:revision>173</cp:revision>
  <dcterms:created xsi:type="dcterms:W3CDTF">2017-02-19T11:22:46Z</dcterms:created>
  <dcterms:modified xsi:type="dcterms:W3CDTF">2017-07-11T02:12:48Z</dcterms:modified>
</cp:coreProperties>
</file>